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57" r:id="rId8"/>
    <p:sldId id="266" r:id="rId9"/>
    <p:sldId id="279" r:id="rId10"/>
    <p:sldId id="267" r:id="rId11"/>
    <p:sldId id="269" r:id="rId12"/>
    <p:sldId id="270" r:id="rId13"/>
    <p:sldId id="259" r:id="rId14"/>
    <p:sldId id="268" r:id="rId15"/>
    <p:sldId id="271" r:id="rId16"/>
    <p:sldId id="272" r:id="rId17"/>
    <p:sldId id="273" r:id="rId18"/>
    <p:sldId id="275" r:id="rId19"/>
    <p:sldId id="276" r:id="rId20"/>
    <p:sldId id="274" r:id="rId21"/>
    <p:sldId id="260" r:id="rId22"/>
    <p:sldId id="278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4660"/>
  </p:normalViewPr>
  <p:slideViewPr>
    <p:cSldViewPr>
      <p:cViewPr varScale="1">
        <p:scale>
          <a:sx n="87" d="100"/>
          <a:sy n="87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5DECAF7-34E7-4951-A862-F490BA225C57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7BCE6AF-B5F5-4E1F-ADC7-FAD3B9744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ECAF7-34E7-4951-A862-F490BA225C57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E6AF-B5F5-4E1F-ADC7-FAD3B9744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ECAF7-34E7-4951-A862-F490BA225C57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E6AF-B5F5-4E1F-ADC7-FAD3B9744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ECAF7-34E7-4951-A862-F490BA225C57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E6AF-B5F5-4E1F-ADC7-FAD3B9744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ECAF7-34E7-4951-A862-F490BA225C57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E6AF-B5F5-4E1F-ADC7-FAD3B9744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ECAF7-34E7-4951-A862-F490BA225C57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E6AF-B5F5-4E1F-ADC7-FAD3B9744B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ECAF7-34E7-4951-A862-F490BA225C57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E6AF-B5F5-4E1F-ADC7-FAD3B9744B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ECAF7-34E7-4951-A862-F490BA225C57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E6AF-B5F5-4E1F-ADC7-FAD3B9744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ECAF7-34E7-4951-A862-F490BA225C57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E6AF-B5F5-4E1F-ADC7-FAD3B9744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5DECAF7-34E7-4951-A862-F490BA225C57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7BCE6AF-B5F5-4E1F-ADC7-FAD3B9744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5DECAF7-34E7-4951-A862-F490BA225C57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7BCE6AF-B5F5-4E1F-ADC7-FAD3B9744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5DECAF7-34E7-4951-A862-F490BA225C57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7BCE6AF-B5F5-4E1F-ADC7-FAD3B9744B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-es.org/02_cono/docs/GENOMA_MEDICINA.pdf" TargetMode="External"/><Relationship Id="rId2" Type="http://schemas.openxmlformats.org/officeDocument/2006/relationships/hyperlink" Target="http://www.cotec.es/docs/ficheros/200607030003_6_0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ienciahoy.org.ar/hoy34/medic05.htm" TargetMode="External"/><Relationship Id="rId4" Type="http://schemas.openxmlformats.org/officeDocument/2006/relationships/hyperlink" Target="http://sebiot.cnb.uam.es/Espanol/publicaciones/Biotec%20y%20salud%20final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R" b="1" dirty="0" smtClean="0"/>
              <a:t>Impacto de la Biotecnología</a:t>
            </a:r>
            <a:endParaRPr lang="es-P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Prof. Javier Cabello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66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6965245" cy="1202485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effectLst/>
              </a:rPr>
              <a:t>Ventajas y Desventajas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4800600"/>
          </a:xfrm>
        </p:spPr>
        <p:txBody>
          <a:bodyPr>
            <a:normAutofit fontScale="92500"/>
          </a:bodyPr>
          <a:lstStyle/>
          <a:p>
            <a:r>
              <a:rPr lang="es-PR" b="1" dirty="0" smtClean="0"/>
              <a:t>La biodiversidad</a:t>
            </a:r>
            <a:endParaRPr lang="es-PR" dirty="0" smtClean="0"/>
          </a:p>
          <a:p>
            <a:pPr lvl="1"/>
            <a:r>
              <a:rPr lang="es-ES" dirty="0" smtClean="0"/>
              <a:t>La biotecnología puede contribuir a la conservación, caracterización y utilización de la biodiversidad, aumentando así su utilidad.</a:t>
            </a:r>
            <a:endParaRPr lang="en-US" dirty="0" smtClean="0"/>
          </a:p>
          <a:p>
            <a:r>
              <a:rPr lang="es-PR" b="1" dirty="0" smtClean="0"/>
              <a:t>Sustitución de las exportaciones</a:t>
            </a:r>
            <a:endParaRPr lang="es-PR" dirty="0" smtClean="0"/>
          </a:p>
          <a:p>
            <a:pPr lvl="1"/>
            <a:r>
              <a:rPr lang="es-ES" dirty="0" smtClean="0"/>
              <a:t>Algunos productos con un valor de exportación elevado para algunos países en desarrollo podrían sustituirse por productos con propiedades análogas (por ejemplo, el aceite con calidad de copra a partir de la colza) obtenidos mediante modificación genética de otros cultivos , o por medio de técnicas </a:t>
            </a:r>
            <a:r>
              <a:rPr lang="es-ES" i="1" dirty="0" smtClean="0"/>
              <a:t>in vitro</a:t>
            </a:r>
            <a:r>
              <a:rPr lang="es-ES" dirty="0" smtClean="0"/>
              <a:t>. </a:t>
            </a:r>
            <a:endParaRPr lang="en-US" dirty="0" smtClean="0"/>
          </a:p>
          <a:p>
            <a:r>
              <a:rPr lang="es-PR" b="1" dirty="0" smtClean="0"/>
              <a:t>Aspectos éticos</a:t>
            </a:r>
            <a:endParaRPr lang="es-PR" dirty="0" smtClean="0"/>
          </a:p>
          <a:p>
            <a:pPr lvl="1"/>
            <a:r>
              <a:rPr lang="es-ES" dirty="0" smtClean="0"/>
              <a:t>La biotecnología no es sólo una cuestión científica, hay quien considera que la biotecnología "interfiere con el trabajo de la naturaleza y la creación".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257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PR" b="1" dirty="0" smtClean="0">
                <a:effectLst/>
              </a:rPr>
              <a:t>Descubrimiento de nuevas moléculas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/>
              <a:t>Etapas en el desarrollo de un </a:t>
            </a:r>
            <a:r>
              <a:rPr lang="es-ES" b="1" dirty="0" smtClean="0"/>
              <a:t>fármaco</a:t>
            </a:r>
          </a:p>
          <a:p>
            <a:pPr lvl="1"/>
            <a:r>
              <a:rPr lang="es-ES" dirty="0"/>
              <a:t>La primera fase en el desarrollo de un fármaco es el </a:t>
            </a:r>
            <a:r>
              <a:rPr lang="es-ES" b="1" dirty="0"/>
              <a:t>descubrimiento de un gen</a:t>
            </a:r>
            <a:r>
              <a:rPr lang="es-ES" dirty="0"/>
              <a:t>, o </a:t>
            </a:r>
            <a:r>
              <a:rPr lang="es-ES" b="1" dirty="0"/>
              <a:t>una familia de genes</a:t>
            </a:r>
            <a:r>
              <a:rPr lang="es-ES" dirty="0"/>
              <a:t>, que están íntimamente relacionados con el origen de una enfermedad </a:t>
            </a:r>
            <a:r>
              <a:rPr lang="es-ES" dirty="0" smtClean="0"/>
              <a:t>determinada.</a:t>
            </a:r>
          </a:p>
          <a:p>
            <a:pPr lvl="2"/>
            <a:r>
              <a:rPr lang="es-ES" dirty="0" smtClean="0"/>
              <a:t>Este </a:t>
            </a:r>
            <a:r>
              <a:rPr lang="es-ES" dirty="0"/>
              <a:t>conocimiento de estos genes permite identificar una </a:t>
            </a:r>
            <a:r>
              <a:rPr lang="es-ES" b="1" dirty="0"/>
              <a:t>diana</a:t>
            </a:r>
            <a:r>
              <a:rPr lang="es-ES" dirty="0"/>
              <a:t> específica, que será el objetivo al que se dirigirán las nuevas moléculas o fármacos que se van a desarrollar. El tiempo que consumen estas fases iniciales de desarrollo es variable y se estima que puede ser entre 2 y 10 años.</a:t>
            </a:r>
            <a:r>
              <a:rPr lang="es-ES" b="1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1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PR" b="1" dirty="0" smtClean="0">
                <a:effectLst/>
              </a:rPr>
              <a:t>Descubrimiento de nuevas moléculas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A partir de la diana claramente validada se identifica lo que se conoce como el </a:t>
            </a:r>
            <a:r>
              <a:rPr lang="es-ES" b="1" dirty="0"/>
              <a:t>compuesto líder</a:t>
            </a:r>
            <a:r>
              <a:rPr lang="es-ES" dirty="0"/>
              <a:t>, que puede ser una estructura química, un compuesto natural, un péptido o un anticuerpo que se une a la diana y tiene un efecto activador o inhibidor sobre ella. </a:t>
            </a:r>
            <a:endParaRPr lang="es-ES" dirty="0" smtClean="0"/>
          </a:p>
          <a:p>
            <a:pPr lvl="1"/>
            <a:r>
              <a:rPr lang="es-ES" dirty="0"/>
              <a:t>El compuesto líder es el punto de partida para desarrollar masivamente moléculas relacionadas, hasta la obtención de una serie de candidatos sobre los que se trabaja en las fases preclínicas.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3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PR" b="1" dirty="0" smtClean="0">
                <a:effectLst/>
              </a:rPr>
              <a:t>Descubrimiento de nuevas moléculas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Estos candidatos se obtienen por exploración o ensayo masivo </a:t>
            </a:r>
            <a:r>
              <a:rPr lang="es-ES" i="1" dirty="0"/>
              <a:t>(</a:t>
            </a:r>
            <a:r>
              <a:rPr lang="es-ES" i="1" dirty="0" err="1"/>
              <a:t>screening</a:t>
            </a:r>
            <a:r>
              <a:rPr lang="es-ES" dirty="0"/>
              <a:t>), analizando entre 10 mil y 100 mil moléculas más o menos </a:t>
            </a:r>
            <a:r>
              <a:rPr lang="es-ES" dirty="0" err="1" smtClean="0"/>
              <a:t>relacinadas</a:t>
            </a:r>
            <a:endParaRPr lang="es-ES" dirty="0" smtClean="0"/>
          </a:p>
          <a:p>
            <a:pPr lvl="1"/>
            <a:r>
              <a:rPr lang="es-ES" dirty="0"/>
              <a:t>Estas moléculas se obtienen, generalmente, mediante química combinatoria (producción simultánea de una colección de moléculas) o a partir de fuentes naturales. De éstas sólo pasan a los ensayos preclínicos unas </a:t>
            </a:r>
            <a:r>
              <a:rPr lang="es-ES" dirty="0" smtClean="0"/>
              <a:t>250 clonadas </a:t>
            </a:r>
            <a:r>
              <a:rPr lang="es-ES" dirty="0"/>
              <a:t>y próximas entre sí.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06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effectLst/>
              </a:rPr>
              <a:t>De la investigación a la comercialización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biotecnología está cada vez más orientada al mercado y la demanda, y la mayor parte de sus productos proceden de inversiones en investigación del sector privado en los países desarrollados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82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6965245" cy="1202485"/>
          </a:xfrm>
        </p:spPr>
        <p:txBody>
          <a:bodyPr>
            <a:normAutofit/>
          </a:bodyPr>
          <a:lstStyle/>
          <a:p>
            <a:pPr algn="ctr"/>
            <a:r>
              <a:rPr lang="es-PR" b="1" dirty="0" smtClean="0">
                <a:effectLst/>
              </a:rPr>
              <a:t>Comercialización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4724400"/>
          </a:xfrm>
        </p:spPr>
        <p:txBody>
          <a:bodyPr>
            <a:normAutofit fontScale="85000" lnSpcReduction="10000"/>
          </a:bodyPr>
          <a:lstStyle/>
          <a:p>
            <a:r>
              <a:rPr lang="es-ES" b="1" dirty="0"/>
              <a:t>Tras el descubrimiento de estas moléculas con posible acción terapéutica, se inicia un largo proceso cuyo objetivo final es la comercialización del nuevo medicamento</a:t>
            </a:r>
            <a:r>
              <a:rPr lang="es-ES" b="1" dirty="0" smtClean="0"/>
              <a:t>. </a:t>
            </a:r>
          </a:p>
          <a:p>
            <a:r>
              <a:rPr lang="es-ES" dirty="0"/>
              <a:t>Este proceso, que suele durar varios años, comienza con la </a:t>
            </a:r>
            <a:r>
              <a:rPr lang="es-ES" b="1" dirty="0"/>
              <a:t>fase</a:t>
            </a:r>
            <a:r>
              <a:rPr lang="es-ES" dirty="0"/>
              <a:t> </a:t>
            </a:r>
            <a:r>
              <a:rPr lang="es-ES" b="1" dirty="0"/>
              <a:t>preclínica</a:t>
            </a:r>
            <a:r>
              <a:rPr lang="es-ES" dirty="0"/>
              <a:t>, que incluye una serie completa de estudios para</a:t>
            </a:r>
            <a:r>
              <a:rPr lang="es-ES" dirty="0" smtClean="0"/>
              <a:t>:</a:t>
            </a:r>
          </a:p>
          <a:p>
            <a:pPr lvl="1"/>
            <a:r>
              <a:rPr lang="es-ES" dirty="0"/>
              <a:t>conocer el perfil </a:t>
            </a:r>
            <a:r>
              <a:rPr lang="es-ES" dirty="0" err="1"/>
              <a:t>farmacocinético</a:t>
            </a:r>
            <a:r>
              <a:rPr lang="es-ES" dirty="0"/>
              <a:t> de los fármacos (cómo se distribuyen en el organismo, cómo se metabolizan, cómo se eliminan, etc.), </a:t>
            </a:r>
            <a:endParaRPr lang="en-US" dirty="0"/>
          </a:p>
          <a:p>
            <a:pPr lvl="1"/>
            <a:r>
              <a:rPr lang="es-ES" dirty="0"/>
              <a:t>desarrollar moléculas potencialmente activas (</a:t>
            </a:r>
            <a:r>
              <a:rPr lang="es-ES" dirty="0" err="1"/>
              <a:t>farmacodinámica</a:t>
            </a:r>
            <a:r>
              <a:rPr lang="es-ES" dirty="0"/>
              <a:t>)  </a:t>
            </a:r>
            <a:endParaRPr lang="en-US" dirty="0"/>
          </a:p>
          <a:p>
            <a:pPr lvl="1"/>
            <a:r>
              <a:rPr lang="es-ES" dirty="0"/>
              <a:t>estudios toxicológicos para garantizar la seguridad de los productos. </a:t>
            </a:r>
            <a:endParaRPr lang="en-US" dirty="0"/>
          </a:p>
          <a:p>
            <a:r>
              <a:rPr lang="es-ES" dirty="0"/>
              <a:t>Esta fase requiere entre 3 y 5 años. De las 250 moléculas analizadas, sólo alrededor de cinco pasan a la fase de estudios clínicos. Así se completa el desarrollo preclínico de un nuevo principio activo.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5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R" dirty="0">
                <a:effectLst/>
              </a:rPr>
              <a:t>Comercialización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Luego comienzan los </a:t>
            </a:r>
            <a:r>
              <a:rPr lang="es-ES" b="1" dirty="0"/>
              <a:t>ensayos clínicos</a:t>
            </a:r>
            <a:r>
              <a:rPr lang="es-ES" dirty="0"/>
              <a:t> en humanos, previa autorización de las autoridades sanitarias. El periodo de desarrollo clínico de un producto farmacéutico se divide en cuatro fases que, en ocasiones, se pueden </a:t>
            </a:r>
            <a:r>
              <a:rPr lang="es-ES" dirty="0" smtClean="0"/>
              <a:t>superponer.  Al </a:t>
            </a:r>
            <a:r>
              <a:rPr lang="es-ES" dirty="0"/>
              <a:t>finalizar los ensayos clínicos, las autoridades sanitarias</a:t>
            </a:r>
            <a:r>
              <a:rPr lang="es-ES" b="1" dirty="0"/>
              <a:t> </a:t>
            </a:r>
            <a:r>
              <a:rPr lang="es-ES" dirty="0"/>
              <a:t>evalúan la documentación del medicamento, antes de autorizar y aprobar su puesta en el mercado y su comercialización.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6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Resumen en el </a:t>
            </a:r>
            <a:r>
              <a:rPr lang="es-ES" dirty="0"/>
              <a:t>proceso de desarrollo de un fármaco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Desde </a:t>
            </a:r>
            <a:r>
              <a:rPr lang="es-ES" dirty="0"/>
              <a:t>el descubrimiento de la molécula hasta la </a:t>
            </a:r>
            <a:r>
              <a:rPr lang="es-ES" b="1" dirty="0"/>
              <a:t>aprobación por las agencias reguladoras</a:t>
            </a:r>
            <a:r>
              <a:rPr lang="es-ES" dirty="0"/>
              <a:t>, dura al menos 15 años y tiene un costo medio de unos 650 millones de </a:t>
            </a:r>
            <a:r>
              <a:rPr lang="es-ES" dirty="0" err="1" smtClean="0"/>
              <a:t>dolares</a:t>
            </a:r>
            <a:r>
              <a:rPr lang="es-ES" dirty="0" smtClean="0"/>
              <a:t>, </a:t>
            </a:r>
            <a:r>
              <a:rPr lang="es-ES" dirty="0"/>
              <a:t>de los que el 65% se emplea en investigación clínica. </a:t>
            </a:r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resultado de este proceso es un medicamento que ha demostrado su seguridad, eficacia y calidad a través de los ensayos clínicos, correctamente identificado y con información apropiada, cuya comercialización ha sido autorizada por las autoridades sanitarias. </a:t>
            </a:r>
            <a:endParaRPr lang="en-US" dirty="0"/>
          </a:p>
          <a:p>
            <a:r>
              <a:rPr lang="es-ES" dirty="0"/>
              <a:t>Actualmente, la biotecnología está proporcionando metodologías que permiten reducir los costos y acortar el tiempo necesario</a:t>
            </a:r>
            <a:r>
              <a:rPr lang="es-ES" i="1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8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9377" y="457200"/>
            <a:ext cx="6965245" cy="1202485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Resumen en el proceso de desarrollo de un fármaco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620000" cy="459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60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PR" dirty="0" smtClean="0"/>
              <a:t>Asignación</a:t>
            </a:r>
            <a:br>
              <a:rPr lang="es-PR" dirty="0" smtClean="0"/>
            </a:br>
            <a:r>
              <a:rPr lang="es-PR" dirty="0" smtClean="0"/>
              <a:t>(Figura anterior)</a:t>
            </a:r>
            <a:endParaRPr lang="es-P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s-ES" dirty="0" smtClean="0"/>
              <a:t>¿</a:t>
            </a:r>
            <a:r>
              <a:rPr lang="es-ES" dirty="0"/>
              <a:t>En cuántas etapas de divide la secuencia de desarrollo de un nuevo fármaco? </a:t>
            </a:r>
            <a:endParaRPr lang="en-US" dirty="0" smtClean="0"/>
          </a:p>
          <a:p>
            <a:pPr lvl="0"/>
            <a:r>
              <a:rPr lang="es-ES" dirty="0" smtClean="0"/>
              <a:t>Describir cómo van disminuyendo las cantidades de compuestos candidatos, a medida que se van cumpliendo las distintas etapas. </a:t>
            </a:r>
            <a:endParaRPr lang="en-US" dirty="0" smtClean="0"/>
          </a:p>
          <a:p>
            <a:pPr lvl="0"/>
            <a:r>
              <a:rPr lang="es-ES" dirty="0" smtClean="0"/>
              <a:t>¿</a:t>
            </a:r>
            <a:r>
              <a:rPr lang="es-ES" dirty="0"/>
              <a:t>Cuáles son las etapas que requieren mayor cantidad de tiempo?¿Cuál es el tiempo total</a:t>
            </a:r>
            <a:r>
              <a:rPr lang="es-ES" dirty="0" smtClean="0"/>
              <a:t>?</a:t>
            </a:r>
            <a:endParaRPr lang="en-US" dirty="0"/>
          </a:p>
          <a:p>
            <a:pPr lvl="0"/>
            <a:r>
              <a:rPr lang="es-ES" dirty="0"/>
              <a:t>¿Cuál es la importancia de contar con medicamentos que hayan pasado por estas etapas</a:t>
            </a:r>
            <a:r>
              <a:rPr lang="es-ES" dirty="0" smtClean="0"/>
              <a:t>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51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Principales aplicaciones de la biotecnología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1"/>
            <a:ext cx="7696200" cy="4267200"/>
          </a:xfrm>
        </p:spPr>
        <p:txBody>
          <a:bodyPr/>
          <a:lstStyle/>
          <a:p>
            <a:r>
              <a:rPr lang="es-ES" b="1" dirty="0" smtClean="0"/>
              <a:t>El cultivo de tejidos vegetales y animales</a:t>
            </a:r>
          </a:p>
          <a:p>
            <a:r>
              <a:rPr lang="es-PR" b="1" dirty="0" smtClean="0"/>
              <a:t>La tecnología del ADN</a:t>
            </a:r>
            <a:r>
              <a:rPr lang="es-PR" dirty="0" smtClean="0"/>
              <a:t> </a:t>
            </a:r>
          </a:p>
          <a:p>
            <a:r>
              <a:rPr lang="es-PR" b="1" dirty="0" smtClean="0"/>
              <a:t>Los estuches de diagnóstico</a:t>
            </a:r>
            <a:r>
              <a:rPr lang="es-PR" dirty="0" smtClean="0"/>
              <a:t> </a:t>
            </a:r>
            <a:r>
              <a:rPr lang="es-PR" b="1" dirty="0" smtClean="0"/>
              <a:t>(</a:t>
            </a:r>
            <a:r>
              <a:rPr lang="es-PR" b="1" i="1" dirty="0" err="1" smtClean="0"/>
              <a:t>Microarray</a:t>
            </a:r>
            <a:r>
              <a:rPr lang="es-PR" b="1" dirty="0" smtClean="0"/>
              <a:t>)</a:t>
            </a:r>
          </a:p>
          <a:p>
            <a:r>
              <a:rPr lang="es-PR" b="1" dirty="0" smtClean="0"/>
              <a:t>Aplicaciones </a:t>
            </a:r>
            <a:r>
              <a:rPr lang="es-PR" b="1" dirty="0" smtClean="0"/>
              <a:t>agroindustriales y </a:t>
            </a:r>
            <a:r>
              <a:rPr lang="es-PR" b="1" dirty="0" err="1" smtClean="0"/>
              <a:t>farmaceuticas</a:t>
            </a:r>
            <a:r>
              <a:rPr lang="es-PR" b="1" dirty="0" smtClean="0"/>
              <a:t>. </a:t>
            </a:r>
            <a:endParaRPr lang="es-PR" b="1" dirty="0" smtClean="0"/>
          </a:p>
          <a:p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69602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>
                <a:effectLst/>
              </a:rPr>
              <a:t>Contribución de la biotecnología al desarrollo de nuevos </a:t>
            </a:r>
            <a:r>
              <a:rPr lang="es-ES" sz="3600" dirty="0" smtClean="0">
                <a:effectLst/>
              </a:rPr>
              <a:t>fármacos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El </a:t>
            </a:r>
            <a:r>
              <a:rPr lang="es-ES" dirty="0"/>
              <a:t>conocimiento del genoma humano, permite conocer la secuencia genómica completa de numerosos genes, así como sus alteraciones o variaciones de secuencia (mutaciones) en individuos enfermos. </a:t>
            </a:r>
            <a:endParaRPr lang="es-ES" dirty="0" smtClean="0"/>
          </a:p>
          <a:p>
            <a:pPr lvl="1"/>
            <a:r>
              <a:rPr lang="es-ES" dirty="0" smtClean="0"/>
              <a:t>De </a:t>
            </a:r>
            <a:r>
              <a:rPr lang="es-ES" dirty="0"/>
              <a:t>esta forma, muchos genes y sus correspondientes proteínas fueron relacionadas con diferentes patologías, de manera que su inactivación permitiría el tratamiento de esa enfermedad.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38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6965245" cy="1202485"/>
          </a:xfrm>
        </p:spPr>
        <p:txBody>
          <a:bodyPr>
            <a:normAutofit/>
          </a:bodyPr>
          <a:lstStyle/>
          <a:p>
            <a:pPr algn="ctr"/>
            <a:r>
              <a:rPr lang="es-PR" dirty="0" smtClean="0">
                <a:effectLst/>
              </a:rPr>
              <a:t>Oportunidades de empleo 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1328"/>
            <a:ext cx="7848600" cy="4843272"/>
          </a:xfrm>
        </p:spPr>
        <p:txBody>
          <a:bodyPr>
            <a:normAutofit fontScale="85000" lnSpcReduction="10000"/>
          </a:bodyPr>
          <a:lstStyle/>
          <a:p>
            <a:r>
              <a:rPr lang="es-ES" dirty="0"/>
              <a:t>Los empleos en el ámbito de la biotecnología pueden variar, ya que los graduados pueden utilizar su grado para ejercerlo en campo de la ciencia o de la </a:t>
            </a:r>
            <a:r>
              <a:rPr lang="es-ES" dirty="0" smtClean="0"/>
              <a:t>administración, algunos </a:t>
            </a:r>
            <a:r>
              <a:rPr lang="es-ES" dirty="0"/>
              <a:t>de los ejemplos de puestos de trabajo en el ámbito de la biotecnología</a:t>
            </a:r>
            <a:r>
              <a:rPr lang="es-ES" dirty="0" smtClean="0"/>
              <a:t>.</a:t>
            </a:r>
          </a:p>
          <a:p>
            <a:pPr lvl="1"/>
            <a:r>
              <a:rPr lang="es-ES" dirty="0"/>
              <a:t>(Médico) Investigación </a:t>
            </a:r>
            <a:r>
              <a:rPr lang="es-ES" dirty="0" smtClean="0"/>
              <a:t>científica</a:t>
            </a:r>
          </a:p>
          <a:p>
            <a:pPr lvl="1"/>
            <a:r>
              <a:rPr lang="es-ES" dirty="0" smtClean="0"/>
              <a:t>(Ciencias </a:t>
            </a:r>
            <a:r>
              <a:rPr lang="es-ES" dirty="0"/>
              <a:t>de la vida) de investigación </a:t>
            </a:r>
            <a:r>
              <a:rPr lang="es-ES" dirty="0" smtClean="0"/>
              <a:t>científica</a:t>
            </a:r>
          </a:p>
          <a:p>
            <a:pPr lvl="1"/>
            <a:r>
              <a:rPr lang="es-ES" dirty="0" smtClean="0"/>
              <a:t>Científico</a:t>
            </a:r>
            <a:r>
              <a:rPr lang="es-ES" dirty="0"/>
              <a:t>, la investigación </a:t>
            </a:r>
            <a:r>
              <a:rPr lang="es-ES" dirty="0" smtClean="0"/>
              <a:t>industrial</a:t>
            </a:r>
          </a:p>
          <a:p>
            <a:pPr lvl="1"/>
            <a:r>
              <a:rPr lang="es-ES" dirty="0" smtClean="0"/>
              <a:t>Científico</a:t>
            </a:r>
            <a:r>
              <a:rPr lang="es-ES" dirty="0"/>
              <a:t>, el desarrollo de </a:t>
            </a:r>
            <a:r>
              <a:rPr lang="es-ES" dirty="0" smtClean="0"/>
              <a:t>productos</a:t>
            </a:r>
          </a:p>
          <a:p>
            <a:pPr lvl="1"/>
            <a:r>
              <a:rPr lang="es-ES" dirty="0" smtClean="0"/>
              <a:t>Forense científico</a:t>
            </a:r>
          </a:p>
          <a:p>
            <a:pPr lvl="1"/>
            <a:r>
              <a:rPr lang="es-ES" dirty="0" smtClean="0"/>
              <a:t>Científico </a:t>
            </a:r>
            <a:r>
              <a:rPr lang="es-ES" dirty="0"/>
              <a:t>técnico de </a:t>
            </a:r>
            <a:r>
              <a:rPr lang="es-ES" dirty="0" smtClean="0"/>
              <a:t>laboratorio</a:t>
            </a:r>
          </a:p>
          <a:p>
            <a:pPr lvl="1"/>
            <a:r>
              <a:rPr lang="es-ES" dirty="0" smtClean="0"/>
              <a:t>Periodista Científico</a:t>
            </a:r>
          </a:p>
          <a:p>
            <a:pPr lvl="1"/>
            <a:r>
              <a:rPr lang="es-ES" dirty="0" smtClean="0"/>
              <a:t>Investigaciones </a:t>
            </a:r>
            <a:r>
              <a:rPr lang="es-ES" dirty="0"/>
              <a:t>científicas en la </a:t>
            </a:r>
            <a:r>
              <a:rPr lang="es-ES" dirty="0" smtClean="0"/>
              <a:t>agricultura</a:t>
            </a:r>
          </a:p>
          <a:p>
            <a:pPr lvl="1"/>
            <a:r>
              <a:rPr lang="es-ES" dirty="0" smtClean="0"/>
              <a:t>Científicos </a:t>
            </a:r>
            <a:r>
              <a:rPr lang="es-ES" dirty="0"/>
              <a:t>en la investigación </a:t>
            </a:r>
            <a:r>
              <a:rPr lang="es-ES" dirty="0" smtClean="0"/>
              <a:t>hortícola</a:t>
            </a:r>
          </a:p>
          <a:p>
            <a:pPr lvl="1"/>
            <a:r>
              <a:rPr lang="es-ES" dirty="0" smtClean="0"/>
              <a:t>Investigación </a:t>
            </a:r>
            <a:r>
              <a:rPr lang="es-ES" dirty="0"/>
              <a:t>de científicos en la industria </a:t>
            </a:r>
            <a:r>
              <a:rPr lang="es-ES" dirty="0" smtClean="0"/>
              <a:t>alimentaría</a:t>
            </a:r>
          </a:p>
          <a:p>
            <a:pPr lvl="1"/>
            <a:r>
              <a:rPr lang="es-ES" dirty="0" smtClean="0"/>
              <a:t>Catedráticos</a:t>
            </a:r>
            <a:r>
              <a:rPr lang="es-ES" dirty="0"/>
              <a:t>, tutores y profesores en las escuelas y universidades.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5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533400"/>
            <a:ext cx="6965245" cy="1202485"/>
          </a:xfrm>
        </p:spPr>
        <p:txBody>
          <a:bodyPr/>
          <a:lstStyle/>
          <a:p>
            <a:pPr algn="ctr"/>
            <a:r>
              <a:rPr lang="es-PR" dirty="0">
                <a:effectLst/>
              </a:rPr>
              <a:t>Oportunidades de empleo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481328"/>
            <a:ext cx="7696200" cy="4843272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/>
              <a:t>Áreas </a:t>
            </a:r>
            <a:r>
              <a:rPr lang="es-ES" b="1" dirty="0"/>
              <a:t>de la industria donde pueden buscar empleo los biotecnólogos</a:t>
            </a:r>
            <a:r>
              <a:rPr lang="es-ES" b="1" dirty="0" smtClean="0"/>
              <a:t>:</a:t>
            </a:r>
          </a:p>
          <a:p>
            <a:pPr lvl="1"/>
            <a:r>
              <a:rPr lang="es-ES" dirty="0" smtClean="0"/>
              <a:t>Las </a:t>
            </a:r>
            <a:r>
              <a:rPr lang="es-ES" dirty="0"/>
              <a:t>empresas </a:t>
            </a:r>
            <a:r>
              <a:rPr lang="es-ES" dirty="0" smtClean="0"/>
              <a:t>farmacéuticas</a:t>
            </a:r>
          </a:p>
          <a:p>
            <a:pPr lvl="1"/>
            <a:r>
              <a:rPr lang="es-ES" dirty="0" smtClean="0"/>
              <a:t>Empresas </a:t>
            </a:r>
            <a:r>
              <a:rPr lang="es-ES" dirty="0"/>
              <a:t>de </a:t>
            </a:r>
            <a:r>
              <a:rPr lang="es-ES" dirty="0" smtClean="0"/>
              <a:t>biotecnología</a:t>
            </a:r>
          </a:p>
          <a:p>
            <a:pPr lvl="1"/>
            <a:r>
              <a:rPr lang="es-ES" dirty="0" smtClean="0"/>
              <a:t>Administraciones </a:t>
            </a:r>
            <a:r>
              <a:rPr lang="es-ES" dirty="0"/>
              <a:t>e institutos a nivel Federal, el Estado </a:t>
            </a:r>
            <a:r>
              <a:rPr lang="es-ES" dirty="0" smtClean="0"/>
              <a:t>y el </a:t>
            </a:r>
            <a:r>
              <a:rPr lang="es-ES" dirty="0"/>
              <a:t>gobierno </a:t>
            </a:r>
            <a:r>
              <a:rPr lang="es-ES" dirty="0" smtClean="0"/>
              <a:t>local</a:t>
            </a:r>
          </a:p>
          <a:p>
            <a:pPr lvl="1"/>
            <a:r>
              <a:rPr lang="es-ES" dirty="0" smtClean="0"/>
              <a:t>Las </a:t>
            </a:r>
            <a:r>
              <a:rPr lang="es-ES" dirty="0"/>
              <a:t>organizaciones de servicios de </a:t>
            </a:r>
            <a:r>
              <a:rPr lang="es-ES" dirty="0" smtClean="0"/>
              <a:t>salud</a:t>
            </a:r>
          </a:p>
          <a:p>
            <a:pPr lvl="1"/>
            <a:r>
              <a:rPr lang="es-ES" dirty="0" smtClean="0"/>
              <a:t>Universidades </a:t>
            </a:r>
            <a:r>
              <a:rPr lang="es-ES" dirty="0"/>
              <a:t>y centros de </a:t>
            </a:r>
            <a:r>
              <a:rPr lang="es-ES" dirty="0" smtClean="0"/>
              <a:t>investigación</a:t>
            </a:r>
          </a:p>
          <a:p>
            <a:pPr lvl="1"/>
            <a:r>
              <a:rPr lang="es-ES" dirty="0" smtClean="0"/>
              <a:t>Industrias hortícolas</a:t>
            </a:r>
          </a:p>
          <a:p>
            <a:pPr lvl="1"/>
            <a:r>
              <a:rPr lang="es-ES" dirty="0" smtClean="0"/>
              <a:t>Agroindustria</a:t>
            </a:r>
          </a:p>
          <a:p>
            <a:pPr lvl="1"/>
            <a:r>
              <a:rPr lang="es-ES" dirty="0" smtClean="0"/>
              <a:t>Las </a:t>
            </a:r>
            <a:r>
              <a:rPr lang="es-ES" dirty="0"/>
              <a:t>organizaciones de </a:t>
            </a:r>
            <a:r>
              <a:rPr lang="es-ES" dirty="0" smtClean="0"/>
              <a:t>conservación</a:t>
            </a:r>
          </a:p>
          <a:p>
            <a:pPr lvl="1"/>
            <a:r>
              <a:rPr lang="es-ES" dirty="0" smtClean="0"/>
              <a:t>Los </a:t>
            </a:r>
            <a:r>
              <a:rPr lang="es-ES" dirty="0"/>
              <a:t>fabricantes de alimentos y </a:t>
            </a:r>
            <a:r>
              <a:rPr lang="es-ES" dirty="0" smtClean="0"/>
              <a:t>bebidas</a:t>
            </a:r>
          </a:p>
          <a:p>
            <a:pPr lvl="1"/>
            <a:r>
              <a:rPr lang="es-ES" dirty="0" smtClean="0"/>
              <a:t>Industria </a:t>
            </a:r>
            <a:r>
              <a:rPr lang="es-ES" dirty="0"/>
              <a:t>del </a:t>
            </a:r>
            <a:r>
              <a:rPr lang="es-ES" dirty="0" smtClean="0"/>
              <a:t>Agua</a:t>
            </a:r>
          </a:p>
          <a:p>
            <a:pPr lvl="1"/>
            <a:r>
              <a:rPr lang="es-ES" dirty="0" smtClean="0"/>
              <a:t>Aplicación </a:t>
            </a:r>
            <a:r>
              <a:rPr lang="es-ES" dirty="0"/>
              <a:t>de la 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1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Referencias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lvl="0" indent="0">
              <a:buNone/>
            </a:pPr>
            <a:r>
              <a:rPr lang="es-ES" dirty="0"/>
              <a:t>Biotecnología en la medicina del futuro. Fundación COTEC para la Innovación tecnológica.  Se puede bajar el artículo en formato </a:t>
            </a:r>
            <a:r>
              <a:rPr lang="es-ES" dirty="0" err="1"/>
              <a:t>pdf</a:t>
            </a:r>
            <a:r>
              <a:rPr lang="es-ES" dirty="0"/>
              <a:t>, previa suscripción gratuita al sitio.  </a:t>
            </a:r>
            <a:r>
              <a:rPr lang="es-ES" dirty="0">
                <a:hlinkClick r:id="rId2"/>
              </a:rPr>
              <a:t>http://www.cotec.es/docs/ficheros/200607030003_6_0.pdf</a:t>
            </a:r>
            <a:r>
              <a:rPr lang="es-ES" dirty="0"/>
              <a:t>   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lvl="0" indent="0">
              <a:buNone/>
            </a:pPr>
            <a:r>
              <a:rPr lang="es-ES" dirty="0"/>
              <a:t>Artículo  “Genoma médica”. De Genoma España  </a:t>
            </a:r>
            <a:endParaRPr lang="en-US" dirty="0"/>
          </a:p>
          <a:p>
            <a:pPr marL="109728" indent="0">
              <a:buNone/>
            </a:pPr>
            <a:r>
              <a:rPr lang="es-ES" u="sng" dirty="0">
                <a:hlinkClick r:id="rId3"/>
              </a:rPr>
              <a:t>http://www.gen-es.org/02_cono/docs/GENOMA_MEDICINA.pdf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lvl="0" indent="0">
              <a:buNone/>
            </a:pPr>
            <a:r>
              <a:rPr lang="es-ES" dirty="0"/>
              <a:t>Biotecnología y salud. De </a:t>
            </a:r>
            <a:r>
              <a:rPr lang="es-ES" dirty="0" err="1"/>
              <a:t>Sebiot</a:t>
            </a:r>
            <a:endParaRPr lang="en-US" dirty="0"/>
          </a:p>
          <a:p>
            <a:pPr marL="109728" indent="0">
              <a:buNone/>
            </a:pPr>
            <a:r>
              <a:rPr lang="es-ES" u="sng" dirty="0">
                <a:hlinkClick r:id="rId4"/>
              </a:rPr>
              <a:t>http://sebiot.cnb.uam.es/Espanol/publicaciones/Biotec%20y%20salud%20final.pdf</a:t>
            </a:r>
            <a:r>
              <a:rPr lang="es-ES" dirty="0"/>
              <a:t> </a:t>
            </a:r>
            <a:endParaRPr lang="en-US" dirty="0"/>
          </a:p>
          <a:p>
            <a:pPr marL="109728" indent="0">
              <a:buNone/>
            </a:pPr>
            <a:r>
              <a:rPr lang="es-ES" dirty="0"/>
              <a:t> </a:t>
            </a:r>
            <a:endParaRPr lang="en-US" dirty="0"/>
          </a:p>
          <a:p>
            <a:pPr marL="109728" lvl="0" indent="0">
              <a:buNone/>
            </a:pPr>
            <a:r>
              <a:rPr lang="es-ES" dirty="0"/>
              <a:t>¿Cómo se Descubre o Inventa un Medicamento? Revista Ciencia hoy. </a:t>
            </a:r>
            <a:r>
              <a:rPr lang="es-ES" b="1" dirty="0"/>
              <a:t>Volumen 6 - Nº34 – 1996.</a:t>
            </a:r>
            <a:r>
              <a:rPr lang="es-ES" dirty="0"/>
              <a:t> </a:t>
            </a:r>
            <a:r>
              <a:rPr lang="es-ES" dirty="0">
                <a:hlinkClick r:id="rId5"/>
              </a:rPr>
              <a:t>http://www.cienciahoy.org.ar/hoy34/medic05.htm</a:t>
            </a:r>
            <a:r>
              <a:rPr lang="es-ES" dirty="0"/>
              <a:t>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19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El cultivo de tejidos vegetales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U</a:t>
            </a:r>
            <a:r>
              <a:rPr lang="es-ES" dirty="0" smtClean="0"/>
              <a:t>na tecnología importante para los países en desarrollo con vistas a la producción de material vegetal de gran calidad y libre de enfermedades. </a:t>
            </a:r>
          </a:p>
          <a:p>
            <a:r>
              <a:rPr lang="es-ES" dirty="0" smtClean="0"/>
              <a:t>En aplicaciones comerciales como la floricultura genera también un empleo muy necesario.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11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R" b="1" dirty="0" smtClean="0"/>
              <a:t>La tecnología del ADN</a:t>
            </a:r>
            <a:r>
              <a:rPr lang="es-PR" dirty="0" smtClean="0"/>
              <a:t> 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C</a:t>
            </a:r>
            <a:r>
              <a:rPr lang="es-ES" dirty="0" smtClean="0"/>
              <a:t>omprende el </a:t>
            </a:r>
            <a:r>
              <a:rPr lang="es-ES" b="1" dirty="0" smtClean="0"/>
              <a:t>aislamiento, amplificación, modificación y recombinación del ADN</a:t>
            </a:r>
            <a:r>
              <a:rPr lang="es-ES" dirty="0" smtClean="0"/>
              <a:t>; la ingeniería genética para obtener organismos modificados genéticamente (</a:t>
            </a:r>
            <a:r>
              <a:rPr lang="es-ES" b="1" dirty="0" smtClean="0"/>
              <a:t>OMG</a:t>
            </a:r>
            <a:r>
              <a:rPr lang="es-ES" dirty="0" smtClean="0"/>
              <a:t>); el uso de marcadores y de sondas en la cartografía genética y la genómica funcional y estructural; así como la identificación inequívoca de genotipos por medio de la caracterización del ADN.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46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R" b="1" dirty="0" smtClean="0"/>
              <a:t>Los estuches de diagnóstico</a:t>
            </a:r>
            <a:r>
              <a:rPr lang="es-PR" dirty="0" smtClean="0"/>
              <a:t> 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D</a:t>
            </a:r>
            <a:r>
              <a:rPr lang="es-ES" dirty="0" smtClean="0"/>
              <a:t>erivados de productos de la biotecnología (</a:t>
            </a:r>
            <a:r>
              <a:rPr lang="es-ES" b="1" dirty="0" smtClean="0"/>
              <a:t>anticuerpos monoclonales, antígenos recombinantes</a:t>
            </a:r>
            <a:r>
              <a:rPr lang="es-ES" dirty="0" smtClean="0"/>
              <a:t>) constituyen aplicaciones agrícolas modernas muy importantes para la identificación de patógenos de las plantas y los animales, con repercusiones económicas para los programas de vigilancia y lucha contra los patógenos.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67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Aplicaciones agroindustriales</a:t>
            </a: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Hay posibilidades sin aprovechar de aumentar el empleo y añadir valor a los productos agropecuarios por medio de la agroindustria, la diversificación y la utilización alternativa de materias primas (por ejemplo, el uso de aceites vegetales como biocombustibles)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0825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 dirty="0" smtClean="0">
                <a:effectLst/>
              </a:rPr>
              <a:t>Ventajas y Desventajas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biotecnología ofrece una posible solución a muchos problemas que afectan a la producción en los países en desarrollo.</a:t>
            </a:r>
          </a:p>
          <a:p>
            <a:pPr lvl="1"/>
            <a:r>
              <a:rPr lang="es-ES" dirty="0" smtClean="0"/>
              <a:t>Por ejemplo, las soluciones derivadas de la biotecnología para las condiciones adversas bióticas y abióticas que se incorporen al genotipo de las plantas pueden reducir la utilización de productos agroquímicos y de agua, y promover así un rendimiento sostenible.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33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965245" cy="1202485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effectLst/>
              </a:rPr>
              <a:t>Ventajas y Desventajas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4953000"/>
          </a:xfrm>
        </p:spPr>
        <p:txBody>
          <a:bodyPr>
            <a:normAutofit fontScale="92500"/>
          </a:bodyPr>
          <a:lstStyle/>
          <a:p>
            <a:r>
              <a:rPr lang="es-PR" b="1" dirty="0" smtClean="0"/>
              <a:t>Establecer prioridades</a:t>
            </a:r>
          </a:p>
          <a:p>
            <a:pPr lvl="1"/>
            <a:r>
              <a:rPr lang="es-ES" dirty="0" smtClean="0"/>
              <a:t>Los conocimientos prácticos de biotecnología deben ser un complemento de las tecnologías existentes y estar orientados a los resultados.</a:t>
            </a:r>
            <a:endParaRPr lang="en-US" b="1" dirty="0" smtClean="0"/>
          </a:p>
          <a:p>
            <a:r>
              <a:rPr lang="es-PR" b="1" dirty="0" smtClean="0"/>
              <a:t>Infraestructura y capacidad</a:t>
            </a:r>
          </a:p>
          <a:p>
            <a:pPr lvl="1"/>
            <a:r>
              <a:rPr lang="es-ES" dirty="0" smtClean="0"/>
              <a:t>Para que cualquier investigación sea verdaderamente productiva, debe haber una cantidad mínima de expertos, conocimientos e instalaciones.</a:t>
            </a:r>
            <a:endParaRPr lang="en-US" b="1" dirty="0" smtClean="0"/>
          </a:p>
          <a:p>
            <a:r>
              <a:rPr lang="es-ES" b="1" dirty="0" smtClean="0"/>
              <a:t>Derechos de propiedad intelectual (DPI)</a:t>
            </a:r>
          </a:p>
          <a:p>
            <a:pPr lvl="1"/>
            <a:r>
              <a:rPr lang="es-ES" dirty="0" smtClean="0"/>
              <a:t>De conformidad con el Acuerdo sobre los Aspectos de los Derechos de Propiedad Intelectual Relacionados con el Comercio (ADPIC) de la Organización Mundial del Comercio, la mayor parte de los procesos y muchos de los productos de la investigación biotecnológica son patentables</a:t>
            </a:r>
            <a:r>
              <a:rPr lang="es-ES" dirty="0" smtClean="0"/>
              <a:t>.</a:t>
            </a:r>
            <a:endParaRPr lang="es-ES" b="1" dirty="0" smtClean="0"/>
          </a:p>
        </p:txBody>
      </p:sp>
    </p:spTree>
    <p:extLst>
      <p:ext uri="{BB962C8B-B14F-4D97-AF65-F5344CB8AC3E}">
        <p14:creationId xmlns:p14="http://schemas.microsoft.com/office/powerpoint/2010/main" val="57497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965245" cy="1202485"/>
          </a:xfrm>
        </p:spPr>
        <p:txBody>
          <a:bodyPr/>
          <a:lstStyle/>
          <a:p>
            <a:r>
              <a:rPr lang="es-ES" b="1" dirty="0"/>
              <a:t>Ventajas y Desventajas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6705600" cy="3962400"/>
          </a:xfrm>
        </p:spPr>
        <p:txBody>
          <a:bodyPr>
            <a:normAutofit lnSpcReduction="10000"/>
          </a:bodyPr>
          <a:lstStyle/>
          <a:p>
            <a:r>
              <a:rPr lang="es-ES" b="1" dirty="0"/>
              <a:t>Bioseguridad, inocuidad de los alimentos y medio ambiente</a:t>
            </a:r>
            <a:r>
              <a:rPr lang="es-ES" dirty="0"/>
              <a:t>.</a:t>
            </a:r>
          </a:p>
          <a:p>
            <a:pPr lvl="1"/>
            <a:r>
              <a:rPr lang="es-ES" dirty="0"/>
              <a:t>Los posibles peligros para el medio ambiente de los nuevos productos de la biotecnología, sobre todo en los que intervengan los organismos modificados genéticamente (OMG), han despertado preocupación, debido a que las empresas podrían utilizar los países en desarrollo como lugares de prueba de esos productos.</a:t>
            </a:r>
          </a:p>
          <a:p>
            <a:pPr lvl="1"/>
            <a:r>
              <a:rPr lang="es-ES" dirty="0"/>
              <a:t>La fuga de genes de OMG puede promover la proliferación como malas hierbas de especies silvestres compatibles sexualmente.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93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88</TotalTime>
  <Words>1591</Words>
  <Application>Microsoft Office PowerPoint</Application>
  <PresentationFormat>On-screen Show (4:3)</PresentationFormat>
  <Paragraphs>107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Pushpin</vt:lpstr>
      <vt:lpstr>Impacto de la Biotecnología</vt:lpstr>
      <vt:lpstr>Principales aplicaciones de la biotecnología</vt:lpstr>
      <vt:lpstr>El cultivo de tejidos vegetales</vt:lpstr>
      <vt:lpstr>La tecnología del ADN </vt:lpstr>
      <vt:lpstr>Los estuches de diagnóstico </vt:lpstr>
      <vt:lpstr>Aplicaciones agroindustriales </vt:lpstr>
      <vt:lpstr>Ventajas y Desventajas</vt:lpstr>
      <vt:lpstr>Ventajas y Desventajas</vt:lpstr>
      <vt:lpstr>Ventajas y Desventajas</vt:lpstr>
      <vt:lpstr>Ventajas y Desventajas</vt:lpstr>
      <vt:lpstr>Descubrimiento de nuevas moléculas</vt:lpstr>
      <vt:lpstr>Descubrimiento de nuevas moléculas</vt:lpstr>
      <vt:lpstr>Descubrimiento de nuevas moléculas</vt:lpstr>
      <vt:lpstr>De la investigación a la comercialización</vt:lpstr>
      <vt:lpstr>Comercialización</vt:lpstr>
      <vt:lpstr>Comercialización</vt:lpstr>
      <vt:lpstr>Resumen en el proceso de desarrollo de un fármaco</vt:lpstr>
      <vt:lpstr>Resumen en el proceso de desarrollo de un fármaco</vt:lpstr>
      <vt:lpstr>Asignación (Figura anterior)</vt:lpstr>
      <vt:lpstr>Contribución de la biotecnología al desarrollo de nuevos fármacos</vt:lpstr>
      <vt:lpstr>Oportunidades de empleo </vt:lpstr>
      <vt:lpstr>Oportunidades de empleo </vt:lpstr>
      <vt:lpstr>Referencias</vt:lpstr>
    </vt:vector>
  </TitlesOfParts>
  <Company>PUCPR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Impacto de la Biotecnologia</dc:title>
  <dc:creator>Cabello Schomburg Javier A.</dc:creator>
  <cp:lastModifiedBy>Cabello Schomburg Javier A.</cp:lastModifiedBy>
  <cp:revision>8</cp:revision>
  <dcterms:created xsi:type="dcterms:W3CDTF">2012-01-30T23:38:30Z</dcterms:created>
  <dcterms:modified xsi:type="dcterms:W3CDTF">2012-01-31T01:14:24Z</dcterms:modified>
</cp:coreProperties>
</file>