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83" r:id="rId5"/>
    <p:sldId id="278" r:id="rId6"/>
    <p:sldId id="280" r:id="rId7"/>
    <p:sldId id="279" r:id="rId8"/>
    <p:sldId id="281" r:id="rId9"/>
    <p:sldId id="282" r:id="rId10"/>
    <p:sldId id="284" r:id="rId11"/>
    <p:sldId id="287" r:id="rId12"/>
    <p:sldId id="285" r:id="rId13"/>
    <p:sldId id="28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71" r:id="rId25"/>
    <p:sldId id="272" r:id="rId26"/>
    <p:sldId id="273" r:id="rId27"/>
    <p:sldId id="274" r:id="rId28"/>
    <p:sldId id="275" r:id="rId29"/>
    <p:sldId id="276" r:id="rId30"/>
    <p:sldId id="28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6A437-E88F-4CF4-8A60-32B5A871F9F9}" type="datetimeFigureOut">
              <a:rPr lang="en-US" smtClean="0"/>
              <a:t>2/27/2012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9373A-B62A-4931-B6DF-560EEDC8F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5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1pPr>
            <a:lvl2pPr marL="742950" indent="-285750" defTabSz="957263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2pPr>
            <a:lvl3pPr marL="1143000" indent="-228600" defTabSz="957263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3pPr>
            <a:lvl4pPr marL="1600200" indent="-228600" defTabSz="957263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4pPr>
            <a:lvl5pPr marL="2057400" indent="-228600" defTabSz="957263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9pPr>
          </a:lstStyle>
          <a:p>
            <a:fld id="{127E04FC-8A21-4B63-8568-A70885B06010}" type="slidenum">
              <a:rPr lang="es-ES_tradnl" sz="1300">
                <a:solidFill>
                  <a:schemeClr val="tx1"/>
                </a:solidFill>
              </a:rPr>
              <a:pPr/>
              <a:t>2</a:t>
            </a:fld>
            <a:endParaRPr lang="es-ES_tradnl" sz="1300">
              <a:solidFill>
                <a:schemeClr val="tx1"/>
              </a:solidFill>
            </a:endParaRPr>
          </a:p>
        </p:txBody>
      </p:sp>
      <p:sp>
        <p:nvSpPr>
          <p:cNvPr id="522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1pPr>
            <a:lvl2pPr marL="742950" indent="-285750" defTabSz="957263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2pPr>
            <a:lvl3pPr marL="1143000" indent="-228600" defTabSz="957263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3pPr>
            <a:lvl4pPr marL="1600200" indent="-228600" defTabSz="957263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4pPr>
            <a:lvl5pPr marL="2057400" indent="-228600" defTabSz="957263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9pPr>
          </a:lstStyle>
          <a:p>
            <a:fld id="{C269DFDD-C6C6-48A8-A9B9-C8B8F168D1CE}" type="slidenum">
              <a:rPr lang="es-ES_tradnl" sz="1300">
                <a:solidFill>
                  <a:schemeClr val="tx1"/>
                </a:solidFill>
              </a:rPr>
              <a:pPr/>
              <a:t>21</a:t>
            </a:fld>
            <a:endParaRPr lang="es-ES_tradnl" sz="1300">
              <a:solidFill>
                <a:schemeClr val="tx1"/>
              </a:solidFill>
            </a:endParaRPr>
          </a:p>
        </p:txBody>
      </p:sp>
      <p:sp>
        <p:nvSpPr>
          <p:cNvPr id="675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1pPr>
            <a:lvl2pPr marL="742950" indent="-285750" defTabSz="957263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2pPr>
            <a:lvl3pPr marL="1143000" indent="-228600" defTabSz="957263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3pPr>
            <a:lvl4pPr marL="1600200" indent="-228600" defTabSz="957263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4pPr>
            <a:lvl5pPr marL="2057400" indent="-228600" defTabSz="957263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9pPr>
          </a:lstStyle>
          <a:p>
            <a:fld id="{B275ABA5-9FAB-4136-B13F-E45DF57AC19A}" type="slidenum">
              <a:rPr lang="es-ES_tradnl" sz="1300">
                <a:solidFill>
                  <a:schemeClr val="tx1"/>
                </a:solidFill>
              </a:rPr>
              <a:pPr/>
              <a:t>22</a:t>
            </a:fld>
            <a:endParaRPr lang="es-ES_tradnl" sz="1300">
              <a:solidFill>
                <a:schemeClr val="tx1"/>
              </a:solidFill>
            </a:endParaRPr>
          </a:p>
        </p:txBody>
      </p:sp>
      <p:sp>
        <p:nvSpPr>
          <p:cNvPr id="686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1pPr>
            <a:lvl2pPr marL="742950" indent="-285750" defTabSz="957263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2pPr>
            <a:lvl3pPr marL="1143000" indent="-228600" defTabSz="957263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3pPr>
            <a:lvl4pPr marL="1600200" indent="-228600" defTabSz="957263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4pPr>
            <a:lvl5pPr marL="2057400" indent="-228600" defTabSz="957263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9pPr>
          </a:lstStyle>
          <a:p>
            <a:fld id="{9F0A8B51-538C-4C6F-B7B3-26CE5B5A95B6}" type="slidenum">
              <a:rPr lang="es-ES_tradnl" sz="1300">
                <a:solidFill>
                  <a:schemeClr val="tx1"/>
                </a:solidFill>
              </a:rPr>
              <a:pPr/>
              <a:t>23</a:t>
            </a:fld>
            <a:endParaRPr lang="es-ES_tradnl" sz="1300">
              <a:solidFill>
                <a:schemeClr val="tx1"/>
              </a:solidFill>
            </a:endParaRPr>
          </a:p>
        </p:txBody>
      </p:sp>
      <p:sp>
        <p:nvSpPr>
          <p:cNvPr id="696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1pPr>
            <a:lvl2pPr marL="742950" indent="-285750" defTabSz="957263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2pPr>
            <a:lvl3pPr marL="1143000" indent="-228600" defTabSz="957263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3pPr>
            <a:lvl4pPr marL="1600200" indent="-228600" defTabSz="957263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4pPr>
            <a:lvl5pPr marL="2057400" indent="-228600" defTabSz="957263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9pPr>
          </a:lstStyle>
          <a:p>
            <a:fld id="{2BE23913-6633-48D0-814A-8A13EBEA042B}" type="slidenum">
              <a:rPr lang="es-ES_tradnl" sz="1300">
                <a:solidFill>
                  <a:schemeClr val="tx1"/>
                </a:solidFill>
              </a:rPr>
              <a:pPr/>
              <a:t>24</a:t>
            </a:fld>
            <a:endParaRPr lang="es-ES_tradnl" sz="1300">
              <a:solidFill>
                <a:schemeClr val="tx1"/>
              </a:solidFill>
            </a:endParaRPr>
          </a:p>
        </p:txBody>
      </p:sp>
      <p:sp>
        <p:nvSpPr>
          <p:cNvPr id="727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1pPr>
            <a:lvl2pPr marL="742950" indent="-285750" defTabSz="957263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2pPr>
            <a:lvl3pPr marL="1143000" indent="-228600" defTabSz="957263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3pPr>
            <a:lvl4pPr marL="1600200" indent="-228600" defTabSz="957263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4pPr>
            <a:lvl5pPr marL="2057400" indent="-228600" defTabSz="957263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9pPr>
          </a:lstStyle>
          <a:p>
            <a:fld id="{45D003C3-1819-4ED1-A89D-812B3785E9E1}" type="slidenum">
              <a:rPr lang="es-ES_tradnl" sz="1300">
                <a:solidFill>
                  <a:schemeClr val="tx1"/>
                </a:solidFill>
              </a:rPr>
              <a:pPr/>
              <a:t>25</a:t>
            </a:fld>
            <a:endParaRPr lang="es-ES_tradnl" sz="1300">
              <a:solidFill>
                <a:schemeClr val="tx1"/>
              </a:solidFill>
            </a:endParaRPr>
          </a:p>
        </p:txBody>
      </p:sp>
      <p:sp>
        <p:nvSpPr>
          <p:cNvPr id="890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1pPr>
            <a:lvl2pPr marL="742950" indent="-285750" defTabSz="957263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2pPr>
            <a:lvl3pPr marL="1143000" indent="-228600" defTabSz="957263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3pPr>
            <a:lvl4pPr marL="1600200" indent="-228600" defTabSz="957263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4pPr>
            <a:lvl5pPr marL="2057400" indent="-228600" defTabSz="957263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9pPr>
          </a:lstStyle>
          <a:p>
            <a:fld id="{8EB4CA6F-F26D-4955-B54C-819BAAA8272F}" type="slidenum">
              <a:rPr lang="es-ES_tradnl" sz="1300">
                <a:solidFill>
                  <a:schemeClr val="tx1"/>
                </a:solidFill>
              </a:rPr>
              <a:pPr/>
              <a:t>26</a:t>
            </a:fld>
            <a:endParaRPr lang="es-ES_tradnl" sz="1300">
              <a:solidFill>
                <a:schemeClr val="tx1"/>
              </a:solidFill>
            </a:endParaRPr>
          </a:p>
        </p:txBody>
      </p:sp>
      <p:sp>
        <p:nvSpPr>
          <p:cNvPr id="901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1pPr>
            <a:lvl2pPr marL="742950" indent="-285750" defTabSz="957263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2pPr>
            <a:lvl3pPr marL="1143000" indent="-228600" defTabSz="957263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3pPr>
            <a:lvl4pPr marL="1600200" indent="-228600" defTabSz="957263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4pPr>
            <a:lvl5pPr marL="2057400" indent="-228600" defTabSz="957263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9pPr>
          </a:lstStyle>
          <a:p>
            <a:fld id="{466F954A-1E1F-4EA2-9110-50892CD793B3}" type="slidenum">
              <a:rPr lang="es-ES_tradnl" sz="1300">
                <a:solidFill>
                  <a:schemeClr val="tx1"/>
                </a:solidFill>
              </a:rPr>
              <a:pPr/>
              <a:t>27</a:t>
            </a:fld>
            <a:endParaRPr lang="es-ES_tradnl" sz="1300">
              <a:solidFill>
                <a:schemeClr val="tx1"/>
              </a:solidFill>
            </a:endParaRPr>
          </a:p>
        </p:txBody>
      </p:sp>
      <p:sp>
        <p:nvSpPr>
          <p:cNvPr id="911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1pPr>
            <a:lvl2pPr marL="742950" indent="-285750" defTabSz="957263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2pPr>
            <a:lvl3pPr marL="1143000" indent="-228600" defTabSz="957263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3pPr>
            <a:lvl4pPr marL="1600200" indent="-228600" defTabSz="957263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4pPr>
            <a:lvl5pPr marL="2057400" indent="-228600" defTabSz="957263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9pPr>
          </a:lstStyle>
          <a:p>
            <a:fld id="{0EE9497E-FDC5-4CFF-A396-DBD850678031}" type="slidenum">
              <a:rPr lang="es-ES_tradnl" sz="1300">
                <a:solidFill>
                  <a:schemeClr val="tx1"/>
                </a:solidFill>
              </a:rPr>
              <a:pPr/>
              <a:t>28</a:t>
            </a:fld>
            <a:endParaRPr lang="es-ES_tradnl" sz="1300">
              <a:solidFill>
                <a:schemeClr val="tx1"/>
              </a:solidFill>
            </a:endParaRPr>
          </a:p>
        </p:txBody>
      </p:sp>
      <p:sp>
        <p:nvSpPr>
          <p:cNvPr id="921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1pPr>
            <a:lvl2pPr marL="742950" indent="-285750" defTabSz="957263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2pPr>
            <a:lvl3pPr marL="1143000" indent="-228600" defTabSz="957263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3pPr>
            <a:lvl4pPr marL="1600200" indent="-228600" defTabSz="957263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4pPr>
            <a:lvl5pPr marL="2057400" indent="-228600" defTabSz="957263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9pPr>
          </a:lstStyle>
          <a:p>
            <a:fld id="{E31C5524-394E-4E82-8478-B59F99A7D464}" type="slidenum">
              <a:rPr lang="es-ES_tradnl" sz="1300">
                <a:solidFill>
                  <a:schemeClr val="tx1"/>
                </a:solidFill>
              </a:rPr>
              <a:pPr/>
              <a:t>29</a:t>
            </a:fld>
            <a:endParaRPr lang="es-ES_tradnl" sz="1300">
              <a:solidFill>
                <a:schemeClr val="tx1"/>
              </a:solidFill>
            </a:endParaRPr>
          </a:p>
        </p:txBody>
      </p:sp>
      <p:sp>
        <p:nvSpPr>
          <p:cNvPr id="931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1pPr>
            <a:lvl2pPr marL="742950" indent="-285750" defTabSz="957263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2pPr>
            <a:lvl3pPr marL="1143000" indent="-228600" defTabSz="957263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3pPr>
            <a:lvl4pPr marL="1600200" indent="-228600" defTabSz="957263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4pPr>
            <a:lvl5pPr marL="2057400" indent="-228600" defTabSz="957263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9pPr>
          </a:lstStyle>
          <a:p>
            <a:fld id="{8266374C-02BB-412B-8147-6C3CD471D262}" type="slidenum">
              <a:rPr lang="es-ES_tradnl" sz="1300">
                <a:solidFill>
                  <a:schemeClr val="tx1"/>
                </a:solidFill>
              </a:rPr>
              <a:pPr/>
              <a:t>3</a:t>
            </a:fld>
            <a:endParaRPr lang="es-ES_tradnl" sz="1300">
              <a:solidFill>
                <a:schemeClr val="tx1"/>
              </a:solidFill>
            </a:endParaRPr>
          </a:p>
        </p:txBody>
      </p:sp>
      <p:sp>
        <p:nvSpPr>
          <p:cNvPr id="552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1pPr>
            <a:lvl2pPr marL="742950" indent="-285750" defTabSz="957263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2pPr>
            <a:lvl3pPr marL="1143000" indent="-228600" defTabSz="957263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3pPr>
            <a:lvl4pPr marL="1600200" indent="-228600" defTabSz="957263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4pPr>
            <a:lvl5pPr marL="2057400" indent="-228600" defTabSz="957263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9pPr>
          </a:lstStyle>
          <a:p>
            <a:fld id="{BAF54F62-1A5D-4577-9A7A-D4E6CEE1BE3F}" type="slidenum">
              <a:rPr lang="es-ES_tradnl" sz="1300">
                <a:solidFill>
                  <a:schemeClr val="tx1"/>
                </a:solidFill>
              </a:rPr>
              <a:pPr/>
              <a:t>14</a:t>
            </a:fld>
            <a:endParaRPr lang="es-ES_tradnl" sz="1300">
              <a:solidFill>
                <a:schemeClr val="tx1"/>
              </a:solidFill>
            </a:endParaRPr>
          </a:p>
        </p:txBody>
      </p:sp>
      <p:sp>
        <p:nvSpPr>
          <p:cNvPr id="5734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270" y="4344607"/>
            <a:ext cx="5483461" cy="411355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1pPr>
            <a:lvl2pPr marL="742950" indent="-285750" defTabSz="957263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2pPr>
            <a:lvl3pPr marL="1143000" indent="-228600" defTabSz="957263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3pPr>
            <a:lvl4pPr marL="1600200" indent="-228600" defTabSz="957263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4pPr>
            <a:lvl5pPr marL="2057400" indent="-228600" defTabSz="957263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9pPr>
          </a:lstStyle>
          <a:p>
            <a:fld id="{72146346-22EF-4BD3-BECC-9C8F6639ADB5}" type="slidenum">
              <a:rPr lang="es-ES_tradnl" sz="1300">
                <a:solidFill>
                  <a:schemeClr val="tx1"/>
                </a:solidFill>
              </a:rPr>
              <a:pPr/>
              <a:t>15</a:t>
            </a:fld>
            <a:endParaRPr lang="es-ES_tradnl" sz="1300">
              <a:solidFill>
                <a:schemeClr val="tx1"/>
              </a:solidFill>
            </a:endParaRPr>
          </a:p>
        </p:txBody>
      </p:sp>
      <p:sp>
        <p:nvSpPr>
          <p:cNvPr id="583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1pPr>
            <a:lvl2pPr marL="742950" indent="-285750" defTabSz="957263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2pPr>
            <a:lvl3pPr marL="1143000" indent="-228600" defTabSz="957263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3pPr>
            <a:lvl4pPr marL="1600200" indent="-228600" defTabSz="957263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4pPr>
            <a:lvl5pPr marL="2057400" indent="-228600" defTabSz="957263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9pPr>
          </a:lstStyle>
          <a:p>
            <a:fld id="{01B4D1D4-B6AD-40D2-9E2F-E81973208738}" type="slidenum">
              <a:rPr lang="es-ES_tradnl" sz="1300">
                <a:solidFill>
                  <a:schemeClr val="tx1"/>
                </a:solidFill>
              </a:rPr>
              <a:pPr/>
              <a:t>16</a:t>
            </a:fld>
            <a:endParaRPr lang="es-ES_tradnl" sz="1300">
              <a:solidFill>
                <a:schemeClr val="tx1"/>
              </a:solidFill>
            </a:endParaRPr>
          </a:p>
        </p:txBody>
      </p:sp>
      <p:sp>
        <p:nvSpPr>
          <p:cNvPr id="593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1pPr>
            <a:lvl2pPr marL="742950" indent="-285750" defTabSz="957263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2pPr>
            <a:lvl3pPr marL="1143000" indent="-228600" defTabSz="957263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3pPr>
            <a:lvl4pPr marL="1600200" indent="-228600" defTabSz="957263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4pPr>
            <a:lvl5pPr marL="2057400" indent="-228600" defTabSz="957263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9pPr>
          </a:lstStyle>
          <a:p>
            <a:fld id="{F6C134DC-91FD-44C2-BC87-08FE7B8D8332}" type="slidenum">
              <a:rPr lang="es-ES_tradnl" sz="1300">
                <a:solidFill>
                  <a:schemeClr val="tx1"/>
                </a:solidFill>
              </a:rPr>
              <a:pPr/>
              <a:t>17</a:t>
            </a:fld>
            <a:endParaRPr lang="es-ES_tradnl" sz="1300">
              <a:solidFill>
                <a:schemeClr val="tx1"/>
              </a:solidFill>
            </a:endParaRPr>
          </a:p>
        </p:txBody>
      </p:sp>
      <p:sp>
        <p:nvSpPr>
          <p:cNvPr id="604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1pPr>
            <a:lvl2pPr marL="742950" indent="-285750" defTabSz="957263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2pPr>
            <a:lvl3pPr marL="1143000" indent="-228600" defTabSz="957263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3pPr>
            <a:lvl4pPr marL="1600200" indent="-228600" defTabSz="957263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4pPr>
            <a:lvl5pPr marL="2057400" indent="-228600" defTabSz="957263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9pPr>
          </a:lstStyle>
          <a:p>
            <a:fld id="{291CBEA0-C93E-4399-ABC4-C6DE6182C8A0}" type="slidenum">
              <a:rPr lang="es-ES_tradnl" sz="1300">
                <a:solidFill>
                  <a:schemeClr val="tx1"/>
                </a:solidFill>
              </a:rPr>
              <a:pPr/>
              <a:t>18</a:t>
            </a:fld>
            <a:endParaRPr lang="es-ES_tradnl" sz="1300">
              <a:solidFill>
                <a:schemeClr val="tx1"/>
              </a:solidFill>
            </a:endParaRPr>
          </a:p>
        </p:txBody>
      </p:sp>
      <p:sp>
        <p:nvSpPr>
          <p:cNvPr id="614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1pPr>
            <a:lvl2pPr marL="742950" indent="-285750" defTabSz="957263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2pPr>
            <a:lvl3pPr marL="1143000" indent="-228600" defTabSz="957263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3pPr>
            <a:lvl4pPr marL="1600200" indent="-228600" defTabSz="957263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4pPr>
            <a:lvl5pPr marL="2057400" indent="-228600" defTabSz="957263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9pPr>
          </a:lstStyle>
          <a:p>
            <a:fld id="{1B943000-29FA-4BE8-9AC2-85BC3505D6D5}" type="slidenum">
              <a:rPr lang="es-ES_tradnl" sz="1300">
                <a:solidFill>
                  <a:schemeClr val="tx1"/>
                </a:solidFill>
              </a:rPr>
              <a:pPr/>
              <a:t>19</a:t>
            </a:fld>
            <a:endParaRPr lang="es-ES_tradnl" sz="1300">
              <a:solidFill>
                <a:schemeClr val="tx1"/>
              </a:solidFill>
            </a:endParaRPr>
          </a:p>
        </p:txBody>
      </p:sp>
      <p:sp>
        <p:nvSpPr>
          <p:cNvPr id="624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1pPr>
            <a:lvl2pPr marL="742950" indent="-285750" defTabSz="957263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2pPr>
            <a:lvl3pPr marL="1143000" indent="-228600" defTabSz="957263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3pPr>
            <a:lvl4pPr marL="1600200" indent="-228600" defTabSz="957263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4pPr>
            <a:lvl5pPr marL="2057400" indent="-228600" defTabSz="957263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9pPr>
          </a:lstStyle>
          <a:p>
            <a:fld id="{BEE61EEC-DB9D-482C-A6F3-DCAC5BB945B5}" type="slidenum">
              <a:rPr lang="es-ES_tradnl" sz="1300">
                <a:solidFill>
                  <a:schemeClr val="tx1"/>
                </a:solidFill>
              </a:rPr>
              <a:pPr/>
              <a:t>20</a:t>
            </a:fld>
            <a:endParaRPr lang="es-ES_tradnl" sz="1300">
              <a:solidFill>
                <a:schemeClr val="tx1"/>
              </a:solidFill>
            </a:endParaRPr>
          </a:p>
        </p:txBody>
      </p:sp>
      <p:sp>
        <p:nvSpPr>
          <p:cNvPr id="634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F772-DED2-4E70-9164-E206522B4407}" type="datetimeFigureOut">
              <a:rPr lang="en-US" smtClean="0"/>
              <a:t>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4BA9E-7E6E-4E8C-8F39-E05F07E3B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786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F772-DED2-4E70-9164-E206522B4407}" type="datetimeFigureOut">
              <a:rPr lang="en-US" smtClean="0"/>
              <a:t>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4BA9E-7E6E-4E8C-8F39-E05F07E3B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8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F772-DED2-4E70-9164-E206522B4407}" type="datetimeFigureOut">
              <a:rPr lang="en-US" smtClean="0"/>
              <a:t>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4BA9E-7E6E-4E8C-8F39-E05F07E3B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15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F772-DED2-4E70-9164-E206522B4407}" type="datetimeFigureOut">
              <a:rPr lang="en-US" smtClean="0"/>
              <a:t>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4BA9E-7E6E-4E8C-8F39-E05F07E3B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329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F772-DED2-4E70-9164-E206522B4407}" type="datetimeFigureOut">
              <a:rPr lang="en-US" smtClean="0"/>
              <a:t>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4BA9E-7E6E-4E8C-8F39-E05F07E3B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88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F772-DED2-4E70-9164-E206522B4407}" type="datetimeFigureOut">
              <a:rPr lang="en-US" smtClean="0"/>
              <a:t>2/27/2012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4BA9E-7E6E-4E8C-8F39-E05F07E3B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371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F772-DED2-4E70-9164-E206522B4407}" type="datetimeFigureOut">
              <a:rPr lang="en-US" smtClean="0"/>
              <a:t>2/27/2012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4BA9E-7E6E-4E8C-8F39-E05F07E3B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002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F772-DED2-4E70-9164-E206522B4407}" type="datetimeFigureOut">
              <a:rPr lang="en-US" smtClean="0"/>
              <a:t>2/27/2012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4BA9E-7E6E-4E8C-8F39-E05F07E3B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44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F772-DED2-4E70-9164-E206522B4407}" type="datetimeFigureOut">
              <a:rPr lang="en-US" smtClean="0"/>
              <a:t>2/27/2012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4BA9E-7E6E-4E8C-8F39-E05F07E3B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68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F772-DED2-4E70-9164-E206522B4407}" type="datetimeFigureOut">
              <a:rPr lang="en-US" smtClean="0"/>
              <a:t>2/27/2012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4BA9E-7E6E-4E8C-8F39-E05F07E3B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61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F772-DED2-4E70-9164-E206522B4407}" type="datetimeFigureOut">
              <a:rPr lang="en-US" smtClean="0"/>
              <a:t>2/27/2012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4BA9E-7E6E-4E8C-8F39-E05F07E3B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473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9F772-DED2-4E70-9164-E206522B4407}" type="datetimeFigureOut">
              <a:rPr lang="en-US" smtClean="0"/>
              <a:t>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4BA9E-7E6E-4E8C-8F39-E05F07E3B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85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biologialmango.metropoliglobal.com/Imagenes/gene4.jp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jpeg"/><Relationship Id="rId5" Type="http://schemas.openxmlformats.org/officeDocument/2006/relationships/image" Target="../media/image18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biologialmango.metropoliglobal.com/Imagenes/gene6.jpg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1biotecnologia.weebly.com/videos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PR" dirty="0" smtClean="0"/>
              <a:t>Replicación,</a:t>
            </a:r>
            <a:br>
              <a:rPr lang="es-PR" dirty="0" smtClean="0"/>
            </a:br>
            <a:r>
              <a:rPr lang="es-PR" dirty="0" smtClean="0"/>
              <a:t>Transcripción y Traducción</a:t>
            </a:r>
            <a:br>
              <a:rPr lang="es-PR" dirty="0" smtClean="0"/>
            </a:br>
            <a:r>
              <a:rPr lang="es-PR" dirty="0" smtClean="0"/>
              <a:t>en Procariota </a:t>
            </a:r>
            <a:endParaRPr lang="es-P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858000" cy="1752600"/>
          </a:xfrm>
        </p:spPr>
        <p:txBody>
          <a:bodyPr/>
          <a:lstStyle/>
          <a:p>
            <a:r>
              <a:rPr lang="en-US" dirty="0" err="1" smtClean="0"/>
              <a:t>Profesor</a:t>
            </a:r>
            <a:r>
              <a:rPr lang="en-US" dirty="0" smtClean="0"/>
              <a:t>: Javier Cabello </a:t>
            </a:r>
            <a:r>
              <a:rPr lang="en-US" dirty="0" err="1" smtClean="0"/>
              <a:t>Schomburg</a:t>
            </a:r>
            <a:r>
              <a:rPr lang="en-US" dirty="0" smtClean="0"/>
              <a:t>, 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54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1000"/>
            <a:ext cx="8096962" cy="5943600"/>
          </a:xfrm>
        </p:spPr>
      </p:pic>
    </p:spTree>
    <p:extLst>
      <p:ext uri="{BB962C8B-B14F-4D97-AF65-F5344CB8AC3E}">
        <p14:creationId xmlns:p14="http://schemas.microsoft.com/office/powerpoint/2010/main" val="385413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88" y="533400"/>
            <a:ext cx="8146012" cy="5745163"/>
          </a:xfrm>
        </p:spPr>
      </p:pic>
    </p:spTree>
    <p:extLst>
      <p:ext uri="{BB962C8B-B14F-4D97-AF65-F5344CB8AC3E}">
        <p14:creationId xmlns:p14="http://schemas.microsoft.com/office/powerpoint/2010/main" val="369131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16" y="533400"/>
            <a:ext cx="8436413" cy="5867400"/>
          </a:xfrm>
        </p:spPr>
      </p:pic>
    </p:spTree>
    <p:extLst>
      <p:ext uri="{BB962C8B-B14F-4D97-AF65-F5344CB8AC3E}">
        <p14:creationId xmlns:p14="http://schemas.microsoft.com/office/powerpoint/2010/main" val="332386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04800"/>
            <a:ext cx="8044089" cy="6019800"/>
          </a:xfrm>
        </p:spPr>
      </p:pic>
    </p:spTree>
    <p:extLst>
      <p:ext uri="{BB962C8B-B14F-4D97-AF65-F5344CB8AC3E}">
        <p14:creationId xmlns:p14="http://schemas.microsoft.com/office/powerpoint/2010/main" val="363146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1"/>
          <p:cNvSpPr>
            <a:spLocks noChangeArrowheads="1"/>
          </p:cNvSpPr>
          <p:nvPr/>
        </p:nvSpPr>
        <p:spPr bwMode="auto">
          <a:xfrm>
            <a:off x="827088" y="188913"/>
            <a:ext cx="7489825" cy="6335712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395288" y="260350"/>
            <a:ext cx="4464050" cy="792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z="3200" smtClean="0">
                <a:solidFill>
                  <a:srgbClr val="660033"/>
                </a:solidFill>
              </a:rPr>
              <a:t>TRANSCRIPCIÓN</a:t>
            </a:r>
            <a:endParaRPr lang="es-ES" sz="3200" smtClean="0">
              <a:solidFill>
                <a:srgbClr val="660033"/>
              </a:solidFill>
            </a:endParaRPr>
          </a:p>
        </p:txBody>
      </p:sp>
      <p:sp>
        <p:nvSpPr>
          <p:cNvPr id="11268" name="Rectangle 62"/>
          <p:cNvSpPr>
            <a:spLocks noChangeArrowheads="1"/>
          </p:cNvSpPr>
          <p:nvPr/>
        </p:nvSpPr>
        <p:spPr bwMode="auto">
          <a:xfrm>
            <a:off x="900113" y="1052513"/>
            <a:ext cx="57594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ca-ES">
                <a:cs typeface="Times New Roman" pitchFamily="18" charset="0"/>
              </a:rPr>
              <a:t>Función: la formación del transcrito de RNA mediante la catálisis de la unión de nucleótidos libres a la cadena molde del DNA formando una monohebra de RNA.                    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s-ES"/>
          </a:p>
        </p:txBody>
      </p:sp>
      <p:sp>
        <p:nvSpPr>
          <p:cNvPr id="11269" name="Rectangle 63"/>
          <p:cNvSpPr>
            <a:spLocks noChangeArrowheads="1"/>
          </p:cNvSpPr>
          <p:nvPr/>
        </p:nvSpPr>
        <p:spPr bwMode="auto">
          <a:xfrm>
            <a:off x="900113" y="2709863"/>
            <a:ext cx="7343775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ca-ES" sz="1800">
                <a:cs typeface="Times New Roman" pitchFamily="18" charset="0"/>
              </a:rPr>
              <a:t>Propiedades que hacen posible la  síntesis del transcrito de RNA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ca-ES" sz="1800">
              <a:cs typeface="Times New Roman" pitchFamily="18" charset="0"/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ca-ES" sz="1800">
                <a:cs typeface="Times New Roman" pitchFamily="18" charset="0"/>
              </a:rPr>
              <a:t>1. COMPLEMENTARIEDAD ENTRE BASES</a:t>
            </a:r>
          </a:p>
          <a:p>
            <a:pPr marL="342900" indent="-342900" algn="l">
              <a:spcBef>
                <a:spcPct val="20000"/>
              </a:spcBef>
            </a:pPr>
            <a:r>
              <a:rPr lang="ca-ES" sz="1800">
                <a:cs typeface="Times New Roman" pitchFamily="18" charset="0"/>
              </a:rPr>
              <a:t>                A-U, C-G, G-C, T-A</a:t>
            </a:r>
          </a:p>
          <a:p>
            <a:pPr marL="342900" indent="-342900" algn="l">
              <a:spcBef>
                <a:spcPct val="20000"/>
              </a:spcBef>
            </a:pPr>
            <a:endParaRPr lang="ca-ES" sz="1800">
              <a:cs typeface="Times New Roman" pitchFamily="18" charset="0"/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s-ES" sz="1800">
                <a:cs typeface="Times New Roman" pitchFamily="18" charset="0"/>
              </a:rPr>
              <a:t>2. UNIÓN DE PROTEÍNAS ESPECIFICAS AL DNA (RNA Polimerasa y otras proteínas que actúan como factores de transcripción).</a:t>
            </a:r>
          </a:p>
        </p:txBody>
      </p:sp>
    </p:spTree>
    <p:extLst>
      <p:ext uri="{BB962C8B-B14F-4D97-AF65-F5344CB8AC3E}">
        <p14:creationId xmlns:p14="http://schemas.microsoft.com/office/powerpoint/2010/main" val="417234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http://biologialmango.metropoliglobal.com/Imagenes/gene4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115888"/>
            <a:ext cx="4749800" cy="664845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827088" y="549275"/>
            <a:ext cx="26654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"/>
              <a:t>Nomenclatura de las cadenas en relación a la transcripción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06826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938213" y="1839913"/>
            <a:ext cx="7954962" cy="25971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_tradnl" sz="2400" i="1">
                <a:solidFill>
                  <a:srgbClr val="660066"/>
                </a:solidFill>
                <a:latin typeface="Lucida Sans" pitchFamily="34" charset="0"/>
              </a:rPr>
              <a:t>(5)’ CGCTATAGCG (3’) </a:t>
            </a:r>
            <a:r>
              <a:rPr lang="es-ES_tradnl" sz="2400" i="1">
                <a:solidFill>
                  <a:srgbClr val="660066"/>
                </a:solidFill>
                <a:latin typeface="Lucida Sans" pitchFamily="34" charset="0"/>
                <a:sym typeface="Wingdings" pitchFamily="2" charset="2"/>
              </a:rPr>
              <a:t> </a:t>
            </a:r>
            <a:r>
              <a:rPr lang="es-ES_tradnl" sz="2200" i="1">
                <a:solidFill>
                  <a:srgbClr val="660066"/>
                </a:solidFill>
                <a:latin typeface="Lucida Sans" pitchFamily="34" charset="0"/>
              </a:rPr>
              <a:t>cadena codificadora del DNA</a:t>
            </a:r>
          </a:p>
          <a:p>
            <a:pPr algn="l" eaLnBrk="1" hangingPunct="1">
              <a:spcBef>
                <a:spcPct val="50000"/>
              </a:spcBef>
            </a:pPr>
            <a:r>
              <a:rPr lang="es-ES_tradnl" sz="2400" i="1">
                <a:solidFill>
                  <a:srgbClr val="660066"/>
                </a:solidFill>
                <a:latin typeface="Lucida Sans" pitchFamily="34" charset="0"/>
              </a:rPr>
              <a:t>(3’) GCGATATCGC (5’) </a:t>
            </a:r>
            <a:r>
              <a:rPr lang="es-ES_tradnl" sz="2400" i="1">
                <a:solidFill>
                  <a:srgbClr val="660066"/>
                </a:solidFill>
                <a:latin typeface="Lucida Sans" pitchFamily="34" charset="0"/>
                <a:sym typeface="Wingdings" pitchFamily="2" charset="2"/>
              </a:rPr>
              <a:t> </a:t>
            </a:r>
            <a:r>
              <a:rPr lang="es-ES_tradnl" sz="2200" i="1">
                <a:solidFill>
                  <a:srgbClr val="660066"/>
                </a:solidFill>
                <a:latin typeface="Lucida Sans" pitchFamily="34" charset="0"/>
                <a:sym typeface="Wingdings" pitchFamily="2" charset="2"/>
              </a:rPr>
              <a:t>cadena molde del DNA</a:t>
            </a:r>
          </a:p>
          <a:p>
            <a:pPr algn="l" eaLnBrk="1" hangingPunct="1">
              <a:spcBef>
                <a:spcPct val="50000"/>
              </a:spcBef>
            </a:pPr>
            <a:endParaRPr lang="es-ES_tradnl" sz="2200" i="1">
              <a:solidFill>
                <a:srgbClr val="660066"/>
              </a:solidFill>
              <a:latin typeface="Lucida Sans" pitchFamily="34" charset="0"/>
              <a:sym typeface="Wingdings" pitchFamily="2" charset="2"/>
            </a:endParaRPr>
          </a:p>
          <a:p>
            <a:pPr algn="l" eaLnBrk="1" hangingPunct="1">
              <a:spcBef>
                <a:spcPct val="50000"/>
              </a:spcBef>
            </a:pPr>
            <a:endParaRPr lang="es-ES_tradnl" sz="2200" i="1">
              <a:solidFill>
                <a:srgbClr val="660066"/>
              </a:solidFill>
              <a:latin typeface="Lucida Sans" pitchFamily="34" charset="0"/>
              <a:sym typeface="Wingdings" pitchFamily="2" charset="2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es-ES_tradnl" sz="2400" i="1">
                <a:solidFill>
                  <a:srgbClr val="660066"/>
                </a:solidFill>
                <a:latin typeface="Lucida Sans" pitchFamily="34" charset="0"/>
                <a:sym typeface="Wingdings" pitchFamily="2" charset="2"/>
              </a:rPr>
              <a:t>(5’) CGCUAUAGCG (3’)  </a:t>
            </a:r>
            <a:r>
              <a:rPr lang="es-ES_tradnl" sz="2200" i="1">
                <a:solidFill>
                  <a:srgbClr val="660066"/>
                </a:solidFill>
                <a:latin typeface="Lucida Sans" pitchFamily="34" charset="0"/>
                <a:sym typeface="Wingdings" pitchFamily="2" charset="2"/>
              </a:rPr>
              <a:t>transcrito de RNA</a:t>
            </a:r>
            <a:endParaRPr lang="es-ES_tradnl" sz="2400" i="1" noProof="1">
              <a:solidFill>
                <a:srgbClr val="660066"/>
              </a:solidFill>
              <a:latin typeface="Lucida Sans" pitchFamily="34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042988" y="158750"/>
            <a:ext cx="72739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" sz="2400"/>
              <a:t>Orientación y nomenclatura de las cadenas en relación a la transcripción</a:t>
            </a:r>
            <a:endParaRPr lang="ca-ES" sz="2400"/>
          </a:p>
        </p:txBody>
      </p:sp>
    </p:spTree>
    <p:extLst>
      <p:ext uri="{BB962C8B-B14F-4D97-AF65-F5344CB8AC3E}">
        <p14:creationId xmlns:p14="http://schemas.microsoft.com/office/powerpoint/2010/main" val="594908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Text Box 2"/>
          <p:cNvSpPr txBox="1">
            <a:spLocks noChangeArrowheads="1"/>
          </p:cNvSpPr>
          <p:nvPr/>
        </p:nvSpPr>
        <p:spPr bwMode="auto">
          <a:xfrm>
            <a:off x="755650" y="1773238"/>
            <a:ext cx="77454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" sz="3200"/>
              <a:t>Depende de cada gen, no es un propiedad del cromosoma. 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116013" y="274638"/>
            <a:ext cx="774541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" sz="3200">
                <a:solidFill>
                  <a:srgbClr val="FF0000"/>
                </a:solidFill>
              </a:rPr>
              <a:t>¿Qué cadena de la doble hélice es la codificadora?</a:t>
            </a:r>
            <a:r>
              <a:rPr lang="es-ES" sz="3200"/>
              <a:t> </a:t>
            </a:r>
          </a:p>
        </p:txBody>
      </p:sp>
      <p:pic>
        <p:nvPicPr>
          <p:cNvPr id="14340" name="Picture 4" descr="question-ma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5063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042988" y="3332163"/>
            <a:ext cx="7273925" cy="2905125"/>
            <a:chOff x="657" y="2099"/>
            <a:chExt cx="4582" cy="1830"/>
          </a:xfrm>
        </p:grpSpPr>
        <p:pic>
          <p:nvPicPr>
            <p:cNvPr id="14342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770" b="29756"/>
            <a:stretch>
              <a:fillRect/>
            </a:stretch>
          </p:blipFill>
          <p:spPr bwMode="auto">
            <a:xfrm>
              <a:off x="702" y="2533"/>
              <a:ext cx="4491" cy="13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43" name="Text Box 8"/>
            <p:cNvSpPr txBox="1">
              <a:spLocks noChangeArrowheads="1"/>
            </p:cNvSpPr>
            <p:nvPr/>
          </p:nvSpPr>
          <p:spPr bwMode="auto">
            <a:xfrm>
              <a:off x="657" y="2099"/>
              <a:ext cx="458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rgbClr val="660033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000">
                  <a:solidFill>
                    <a:srgbClr val="660033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000">
                  <a:solidFill>
                    <a:srgbClr val="660033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000">
                  <a:solidFill>
                    <a:srgbClr val="660033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000">
                  <a:solidFill>
                    <a:srgbClr val="660033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660033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660033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660033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660033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s-ES" sz="2400"/>
                <a:t>Orientación de la transcripción</a:t>
              </a:r>
              <a:endParaRPr lang="ca-ES" sz="2400"/>
            </a:p>
          </p:txBody>
        </p:sp>
      </p:grpSp>
    </p:spTree>
    <p:extLst>
      <p:ext uri="{BB962C8B-B14F-4D97-AF65-F5344CB8AC3E}">
        <p14:creationId xmlns:p14="http://schemas.microsoft.com/office/powerpoint/2010/main" val="1022278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8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09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042" name="Picture 2"/>
          <p:cNvPicPr>
            <a:picLocks noChangeAspect="1" noChangeArrowheads="1"/>
          </p:cNvPicPr>
          <p:nvPr/>
        </p:nvPicPr>
        <p:blipFill>
          <a:blip r:embed="rId3"/>
          <a:srcRect l="3568" t="18976" r="5743" b="21745"/>
          <a:stretch>
            <a:fillRect/>
          </a:stretch>
        </p:blipFill>
        <p:spPr bwMode="auto">
          <a:xfrm>
            <a:off x="900113" y="1922463"/>
            <a:ext cx="8064500" cy="395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042988" y="158750"/>
            <a:ext cx="7273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" sz="2400"/>
              <a:t>Orientación de la transcripción</a:t>
            </a:r>
            <a:endParaRPr lang="ca-ES" sz="2400"/>
          </a:p>
        </p:txBody>
      </p:sp>
      <p:pic>
        <p:nvPicPr>
          <p:cNvPr id="15364" name="Picture 4" descr="question-mar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5063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82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827088" y="1989138"/>
            <a:ext cx="2808287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s-ES" sz="2400"/>
              <a:t>Orientación de la transcripción de  los genes del cromosoma 13 humano alrededor del gen BRCA2 </a:t>
            </a:r>
            <a:endParaRPr lang="ca-ES" sz="2400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3733800" y="44450"/>
          <a:ext cx="5230813" cy="799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Image" r:id="rId4" imgW="15796825" imgH="10260317" progId="Photoshop.Image.6">
                  <p:embed/>
                </p:oleObj>
              </mc:Choice>
              <mc:Fallback>
                <p:oleObj name="Image" r:id="rId4" imgW="15796825" imgH="10260317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57500"/>
                      <a:stretch>
                        <a:fillRect/>
                      </a:stretch>
                    </p:blipFill>
                    <p:spPr bwMode="auto">
                      <a:xfrm>
                        <a:off x="3733800" y="44450"/>
                        <a:ext cx="5230813" cy="799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07763" dir="2700000" algn="ctr" rotWithShape="0">
                          <a:schemeClr val="bg2">
                            <a:alpha val="50000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question-mar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5063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8521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858838" y="152400"/>
            <a:ext cx="7446962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3200"/>
              <a:t>El “dogma” central del flujo de la información genética </a:t>
            </a:r>
          </a:p>
          <a:p>
            <a:endParaRPr lang="es-ES" sz="3200"/>
          </a:p>
        </p:txBody>
      </p:sp>
      <p:pic>
        <p:nvPicPr>
          <p:cNvPr id="345091" name="Picture 3" descr="dogm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150" y="1196975"/>
            <a:ext cx="5183188" cy="5516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50707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858838" y="152400"/>
            <a:ext cx="74469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_tradnl" sz="3200" dirty="0">
                <a:solidFill>
                  <a:srgbClr val="660066"/>
                </a:solidFill>
              </a:rPr>
              <a:t>RNA polimerasa </a:t>
            </a:r>
            <a:endParaRPr lang="es-ES" sz="3200" dirty="0">
              <a:solidFill>
                <a:srgbClr val="660066"/>
              </a:solidFill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771775" y="958850"/>
            <a:ext cx="6372225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2pPr>
            <a:lvl3pPr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3pPr>
            <a:lvl4pPr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s-ES" sz="2400" dirty="0"/>
              <a:t>Enzima compleja, no requiere primer (cebador), no funciona la corrección de errores</a:t>
            </a:r>
          </a:p>
          <a:p>
            <a:pPr algn="l" eaLnBrk="1" hangingPunct="1">
              <a:buFontTx/>
              <a:buChar char="•"/>
            </a:pPr>
            <a:endParaRPr lang="es-ES" sz="2400" dirty="0"/>
          </a:p>
          <a:p>
            <a:pPr algn="l" eaLnBrk="1" hangingPunct="1">
              <a:buFontTx/>
              <a:buChar char="•"/>
            </a:pPr>
            <a:r>
              <a:rPr lang="es-ES" sz="2400" dirty="0"/>
              <a:t>Procariotas: sólo un tipo. Con múltiples subunidades. </a:t>
            </a:r>
          </a:p>
          <a:p>
            <a:pPr lvl="2" algn="l" eaLnBrk="1" hangingPunct="1"/>
            <a:r>
              <a:rPr lang="es-ES" sz="2400" i="1" dirty="0"/>
              <a:t>E. </a:t>
            </a:r>
            <a:r>
              <a:rPr lang="es-ES" sz="2400" i="1" dirty="0" err="1"/>
              <a:t>Coli</a:t>
            </a:r>
            <a:r>
              <a:rPr lang="es-ES" sz="2400" i="1" dirty="0"/>
              <a:t> </a:t>
            </a:r>
            <a:r>
              <a:rPr lang="es-ES" sz="2400" dirty="0"/>
              <a:t>: </a:t>
            </a:r>
          </a:p>
          <a:p>
            <a:pPr lvl="2" algn="l" eaLnBrk="1" hangingPunct="1"/>
            <a:endParaRPr lang="es-ES" sz="2400" dirty="0"/>
          </a:p>
          <a:p>
            <a:pPr lvl="3" algn="l" eaLnBrk="1" hangingPunct="1"/>
            <a:r>
              <a:rPr lang="es-ES" sz="2400" dirty="0"/>
              <a:t>factor sigma iniciación + CORE (</a:t>
            </a:r>
            <a:r>
              <a:rPr lang="es-ES" sz="2400" dirty="0" err="1"/>
              <a:t>holoenzima</a:t>
            </a:r>
            <a:r>
              <a:rPr lang="es-ES" sz="2400" dirty="0" smtClean="0"/>
              <a:t>)</a:t>
            </a:r>
            <a:endParaRPr lang="es-ES" sz="2400" i="1" dirty="0" smtClean="0"/>
          </a:p>
          <a:p>
            <a:pPr lvl="3" algn="l" eaLnBrk="1" hangingPunct="1"/>
            <a:endParaRPr lang="es-ES" sz="2400" i="1" dirty="0"/>
          </a:p>
          <a:p>
            <a:pPr lvl="3" algn="l" eaLnBrk="1" hangingPunct="1"/>
            <a:r>
              <a:rPr lang="ca-ES" sz="2400" dirty="0" smtClean="0">
                <a:cs typeface="Times New Roman" pitchFamily="18" charset="0"/>
              </a:rPr>
              <a:t>En procariotas una sola polimerasa (RNA Polimerasa) se encarga de transcribir el  DNA en las diferentes clases de RNA</a:t>
            </a:r>
          </a:p>
          <a:p>
            <a:pPr lvl="3" algn="l" eaLnBrk="1" hangingPunct="1"/>
            <a:endParaRPr lang="es-ES" sz="2400" i="1" dirty="0"/>
          </a:p>
        </p:txBody>
      </p:sp>
      <p:pic>
        <p:nvPicPr>
          <p:cNvPr id="229380" name="Picture 4" descr="rNA_polymerase309x28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575757"/>
              </a:clrFrom>
              <a:clrTo>
                <a:srgbClr val="57575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57361"/>
            <a:ext cx="2943225" cy="26955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37352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858838" y="152400"/>
            <a:ext cx="74469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_tradnl" sz="3200">
                <a:solidFill>
                  <a:srgbClr val="660066"/>
                </a:solidFill>
              </a:rPr>
              <a:t>Etapas de la transcripción </a:t>
            </a:r>
            <a:endParaRPr lang="es-ES" sz="3200">
              <a:solidFill>
                <a:srgbClr val="660066"/>
              </a:solidFill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603250" y="836613"/>
            <a:ext cx="80010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1pPr>
            <a:lvl2pPr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2pPr>
            <a:lvl3pPr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s-ES" sz="2400" b="1"/>
              <a:t>Iniciación</a:t>
            </a:r>
            <a:r>
              <a:rPr lang="es-ES" sz="2400"/>
              <a:t>:</a:t>
            </a:r>
          </a:p>
          <a:p>
            <a:pPr lvl="1" algn="l" eaLnBrk="1" hangingPunct="1">
              <a:buFontTx/>
              <a:buChar char="•"/>
            </a:pPr>
            <a:r>
              <a:rPr lang="es-ES" sz="2400"/>
              <a:t>Secuencias promotoras (se une la RNA polimerasa) </a:t>
            </a:r>
          </a:p>
          <a:p>
            <a:pPr lvl="2" algn="l" eaLnBrk="1" hangingPunct="1">
              <a:buFontTx/>
              <a:buChar char="•"/>
            </a:pPr>
            <a:r>
              <a:rPr lang="es-ES" sz="2400"/>
              <a:t>Procariotas: Secuencias consenso Pribnow (-10 pb aguas arriba) y región -35 pb </a:t>
            </a:r>
          </a:p>
          <a:p>
            <a:pPr lvl="2" algn="l" eaLnBrk="1" hangingPunct="1">
              <a:buFontTx/>
              <a:buChar char="•"/>
            </a:pPr>
            <a:endParaRPr lang="es-ES" sz="2400"/>
          </a:p>
          <a:p>
            <a:pPr lvl="2" algn="l" eaLnBrk="1" hangingPunct="1">
              <a:buFontTx/>
              <a:buChar char="•"/>
            </a:pPr>
            <a:endParaRPr lang="es-ES" sz="2400"/>
          </a:p>
          <a:p>
            <a:pPr lvl="2" algn="l" eaLnBrk="1" hangingPunct="1">
              <a:buFontTx/>
              <a:buChar char="•"/>
            </a:pPr>
            <a:endParaRPr lang="es-ES" sz="2400"/>
          </a:p>
          <a:p>
            <a:pPr lvl="2" algn="l" eaLnBrk="1" hangingPunct="1">
              <a:buFontTx/>
              <a:buChar char="•"/>
            </a:pPr>
            <a:endParaRPr lang="es-ES" sz="2400"/>
          </a:p>
          <a:p>
            <a:pPr lvl="2" algn="l" eaLnBrk="1" hangingPunct="1">
              <a:buFontTx/>
              <a:buChar char="•"/>
            </a:pPr>
            <a:endParaRPr lang="es-ES" sz="2400"/>
          </a:p>
          <a:p>
            <a:pPr lvl="2" algn="l" eaLnBrk="1" hangingPunct="1">
              <a:buFontTx/>
              <a:buChar char="•"/>
            </a:pPr>
            <a:endParaRPr lang="es-ES" sz="2400"/>
          </a:p>
          <a:p>
            <a:pPr lvl="2" algn="l" eaLnBrk="1" hangingPunct="1">
              <a:buFontTx/>
              <a:buChar char="•"/>
            </a:pPr>
            <a:endParaRPr lang="es-ES" sz="2400"/>
          </a:p>
          <a:p>
            <a:pPr lvl="2" algn="l" eaLnBrk="1" hangingPunct="1">
              <a:buFontTx/>
              <a:buChar char="•"/>
            </a:pPr>
            <a:endParaRPr lang="es-ES" sz="2400"/>
          </a:p>
        </p:txBody>
      </p:sp>
      <p:pic>
        <p:nvPicPr>
          <p:cNvPr id="19460" name="Picture 5" descr="promote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229225"/>
            <a:ext cx="21717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8344" name="Picture 8" descr="CONSENS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6913" y="2420938"/>
            <a:ext cx="7620000" cy="27813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9462" name="Picture 6" descr="ecoli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5199063"/>
            <a:ext cx="2557463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0597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858838" y="152400"/>
            <a:ext cx="74469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_tradnl" sz="3200">
                <a:solidFill>
                  <a:srgbClr val="660066"/>
                </a:solidFill>
              </a:rPr>
              <a:t>Etapas de la transcripción </a:t>
            </a:r>
            <a:endParaRPr lang="es-ES" sz="3200">
              <a:solidFill>
                <a:srgbClr val="660066"/>
              </a:solidFill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603250" y="836613"/>
            <a:ext cx="8001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1pPr>
            <a:lvl2pPr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2pPr>
            <a:lvl3pPr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s-ES" sz="2400" b="1" dirty="0"/>
              <a:t>Iniciación</a:t>
            </a:r>
            <a:r>
              <a:rPr lang="es-ES" sz="2400" dirty="0"/>
              <a:t>:</a:t>
            </a:r>
          </a:p>
          <a:p>
            <a:pPr lvl="1" algn="l" eaLnBrk="1" hangingPunct="1">
              <a:buFontTx/>
              <a:buChar char="•"/>
            </a:pPr>
            <a:r>
              <a:rPr lang="es-ES" sz="2400" dirty="0"/>
              <a:t>Secuencias promotoras (se une la RNA polimerasa) </a:t>
            </a:r>
          </a:p>
          <a:p>
            <a:pPr lvl="2" algn="l" eaLnBrk="1" hangingPunct="1">
              <a:buFontTx/>
              <a:buChar char="•"/>
            </a:pPr>
            <a:r>
              <a:rPr lang="es-ES" sz="2400" dirty="0"/>
              <a:t>Procariotas: Secuencias consenso </a:t>
            </a:r>
            <a:r>
              <a:rPr lang="es-ES" sz="2400" dirty="0" err="1"/>
              <a:t>Pribnow</a:t>
            </a:r>
            <a:r>
              <a:rPr lang="es-ES" sz="2400" dirty="0"/>
              <a:t> (-10 </a:t>
            </a:r>
            <a:r>
              <a:rPr lang="es-ES" sz="2400" dirty="0" err="1"/>
              <a:t>pb</a:t>
            </a:r>
            <a:r>
              <a:rPr lang="es-ES" sz="2400" dirty="0"/>
              <a:t> aguas arriba) y región -35 </a:t>
            </a:r>
            <a:r>
              <a:rPr lang="es-ES" sz="2400" dirty="0" err="1"/>
              <a:t>pb</a:t>
            </a:r>
            <a:r>
              <a:rPr lang="es-ES" sz="2400" dirty="0"/>
              <a:t> </a:t>
            </a:r>
          </a:p>
          <a:p>
            <a:pPr lvl="2" algn="l" eaLnBrk="1" hangingPunct="1">
              <a:buFontTx/>
              <a:buChar char="•"/>
            </a:pPr>
            <a:endParaRPr lang="es-ES" sz="2400" dirty="0"/>
          </a:p>
          <a:p>
            <a:pPr lvl="2" algn="l" eaLnBrk="1" hangingPunct="1">
              <a:buFontTx/>
              <a:buChar char="•"/>
            </a:pPr>
            <a:endParaRPr lang="es-ES" sz="2400" dirty="0"/>
          </a:p>
          <a:p>
            <a:pPr lvl="2" algn="l" eaLnBrk="1" hangingPunct="1">
              <a:buFontTx/>
              <a:buChar char="•"/>
            </a:pPr>
            <a:endParaRPr lang="es-ES" sz="2400" dirty="0"/>
          </a:p>
          <a:p>
            <a:pPr lvl="2" algn="l" eaLnBrk="1" hangingPunct="1">
              <a:buFontTx/>
              <a:buChar char="•"/>
            </a:pPr>
            <a:endParaRPr lang="es-ES" sz="2400" dirty="0"/>
          </a:p>
          <a:p>
            <a:pPr lvl="2" algn="l" eaLnBrk="1" hangingPunct="1">
              <a:buFontTx/>
              <a:buChar char="•"/>
            </a:pPr>
            <a:endParaRPr lang="es-ES" sz="2400" dirty="0"/>
          </a:p>
          <a:p>
            <a:pPr lvl="2" algn="l" eaLnBrk="1" hangingPunct="1">
              <a:buFontTx/>
              <a:buChar char="•"/>
            </a:pPr>
            <a:endParaRPr lang="es-ES" sz="2400" dirty="0"/>
          </a:p>
          <a:p>
            <a:pPr lvl="2" algn="l" eaLnBrk="1" hangingPunct="1">
              <a:buFontTx/>
              <a:buChar char="•"/>
            </a:pPr>
            <a:endParaRPr lang="es-ES" sz="2400" dirty="0"/>
          </a:p>
          <a:p>
            <a:pPr lvl="2" algn="l" eaLnBrk="1" hangingPunct="1">
              <a:buFontTx/>
              <a:buChar char="•"/>
            </a:pPr>
            <a:endParaRPr lang="es-ES" sz="2400" dirty="0"/>
          </a:p>
        </p:txBody>
      </p:sp>
      <p:pic>
        <p:nvPicPr>
          <p:cNvPr id="20484" name="Picture 4" descr="promote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565400"/>
            <a:ext cx="2532062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ecoli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565400"/>
            <a:ext cx="3311525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8559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26" name="Picture 2"/>
          <p:cNvPicPr>
            <a:picLocks noChangeAspect="1" noChangeArrowheads="1"/>
          </p:cNvPicPr>
          <p:nvPr/>
        </p:nvPicPr>
        <p:blipFill>
          <a:blip r:embed="rId3"/>
          <a:srcRect l="8659" t="4102" r="9392" b="14561"/>
          <a:stretch>
            <a:fillRect/>
          </a:stretch>
        </p:blipFill>
        <p:spPr bwMode="auto">
          <a:xfrm>
            <a:off x="611188" y="404813"/>
            <a:ext cx="7993062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4907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858838" y="152400"/>
            <a:ext cx="74469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_tradnl" sz="3200">
                <a:solidFill>
                  <a:srgbClr val="660066"/>
                </a:solidFill>
              </a:rPr>
              <a:t>Etapas de la transcripción </a:t>
            </a:r>
            <a:endParaRPr lang="es-ES" sz="3200">
              <a:solidFill>
                <a:srgbClr val="660066"/>
              </a:solidFill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603250" y="836613"/>
            <a:ext cx="8001000" cy="55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1pPr>
            <a:lvl2pPr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2pPr>
            <a:lvl3pPr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>
                <a:solidFill>
                  <a:srgbClr val="660033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60033"/>
                </a:solidFill>
                <a:latin typeface="Comic Sans MS" pitchFamily="66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s-ES" sz="2400" b="1" dirty="0"/>
              <a:t>Iniciación</a:t>
            </a:r>
            <a:r>
              <a:rPr lang="es-ES" sz="2400" dirty="0"/>
              <a:t>:</a:t>
            </a:r>
          </a:p>
          <a:p>
            <a:pPr lvl="1" algn="l" eaLnBrk="1" hangingPunct="1">
              <a:buFontTx/>
              <a:buChar char="•"/>
            </a:pPr>
            <a:r>
              <a:rPr lang="es-ES" sz="2400" dirty="0"/>
              <a:t>Secuencias promotoras (se une la RNA polimerasa) </a:t>
            </a:r>
          </a:p>
          <a:p>
            <a:pPr lvl="2" algn="l" eaLnBrk="1" hangingPunct="1">
              <a:buFontTx/>
              <a:buChar char="•"/>
            </a:pPr>
            <a:r>
              <a:rPr lang="es-ES" sz="2400" dirty="0"/>
              <a:t>Procariotas: Secuencias consenso </a:t>
            </a:r>
            <a:r>
              <a:rPr lang="es-ES" sz="2400" dirty="0" err="1"/>
              <a:t>Pribnow</a:t>
            </a:r>
            <a:r>
              <a:rPr lang="es-ES" sz="2400" dirty="0"/>
              <a:t> (-10 </a:t>
            </a:r>
            <a:r>
              <a:rPr lang="es-ES" sz="2400" dirty="0" err="1"/>
              <a:t>pb</a:t>
            </a:r>
            <a:r>
              <a:rPr lang="es-ES" sz="2400" dirty="0"/>
              <a:t>) y región -35 </a:t>
            </a:r>
            <a:r>
              <a:rPr lang="es-ES" sz="2400" dirty="0" err="1"/>
              <a:t>pb</a:t>
            </a:r>
            <a:r>
              <a:rPr lang="es-ES" sz="2400" dirty="0"/>
              <a:t> </a:t>
            </a:r>
          </a:p>
          <a:p>
            <a:pPr lvl="2" algn="l" eaLnBrk="1" hangingPunct="1">
              <a:buFontTx/>
              <a:buChar char="•"/>
            </a:pPr>
            <a:r>
              <a:rPr lang="es-ES" sz="2400" dirty="0"/>
              <a:t>Eucariotas: Caja TATA (-25 </a:t>
            </a:r>
            <a:r>
              <a:rPr lang="es-ES" sz="2400" dirty="0" err="1"/>
              <a:t>pb</a:t>
            </a:r>
            <a:r>
              <a:rPr lang="es-ES" sz="2400" dirty="0"/>
              <a:t>) y CAAT (-70 </a:t>
            </a:r>
            <a:r>
              <a:rPr lang="es-ES" sz="2400" dirty="0" err="1"/>
              <a:t>pb</a:t>
            </a:r>
            <a:r>
              <a:rPr lang="es-ES" sz="2400" dirty="0"/>
              <a:t>)</a:t>
            </a:r>
          </a:p>
          <a:p>
            <a:pPr lvl="2" algn="l" eaLnBrk="1" hangingPunct="1">
              <a:buFontTx/>
              <a:buChar char="•"/>
            </a:pPr>
            <a:endParaRPr lang="es-ES" sz="2400" dirty="0"/>
          </a:p>
          <a:p>
            <a:pPr algn="l" eaLnBrk="1" hangingPunct="1">
              <a:buFontTx/>
              <a:buChar char="•"/>
            </a:pPr>
            <a:r>
              <a:rPr lang="es-ES" sz="2400" b="1" dirty="0"/>
              <a:t>Elongación:</a:t>
            </a:r>
            <a:r>
              <a:rPr lang="es-ES" sz="2400" dirty="0"/>
              <a:t> </a:t>
            </a:r>
          </a:p>
          <a:p>
            <a:pPr lvl="1" algn="l" eaLnBrk="1" hangingPunct="1">
              <a:buFontTx/>
              <a:buChar char="•"/>
            </a:pPr>
            <a:r>
              <a:rPr lang="es-ES" sz="2400" dirty="0"/>
              <a:t>5’-&gt;3’</a:t>
            </a:r>
          </a:p>
          <a:p>
            <a:pPr lvl="1" algn="l" eaLnBrk="1" hangingPunct="1">
              <a:buFontTx/>
              <a:buChar char="•"/>
            </a:pPr>
            <a:r>
              <a:rPr lang="es-ES" sz="2400" dirty="0"/>
              <a:t>Enrollamiento aguas arriba (5’) y </a:t>
            </a:r>
            <a:r>
              <a:rPr lang="es-ES" sz="2400" dirty="0" err="1"/>
              <a:t>desenrollamiento</a:t>
            </a:r>
            <a:r>
              <a:rPr lang="es-ES" sz="2400" dirty="0"/>
              <a:t> aguas abajo (3’) del DNA</a:t>
            </a:r>
          </a:p>
          <a:p>
            <a:pPr lvl="1" algn="l" eaLnBrk="1" hangingPunct="1">
              <a:buFontTx/>
              <a:buChar char="•"/>
            </a:pPr>
            <a:endParaRPr lang="es-ES" sz="2400" dirty="0"/>
          </a:p>
          <a:p>
            <a:pPr algn="l" eaLnBrk="1" hangingPunct="1">
              <a:buFontTx/>
              <a:buChar char="•"/>
            </a:pPr>
            <a:r>
              <a:rPr lang="es-ES" sz="2400" b="1" dirty="0"/>
              <a:t>Terminación:</a:t>
            </a:r>
          </a:p>
          <a:p>
            <a:pPr lvl="1" algn="l" eaLnBrk="1" hangingPunct="1">
              <a:buFontTx/>
              <a:buChar char="•"/>
            </a:pPr>
            <a:r>
              <a:rPr lang="es-ES" sz="2400" dirty="0"/>
              <a:t>Dependiente del factor Rho</a:t>
            </a:r>
          </a:p>
          <a:p>
            <a:pPr lvl="1" algn="l" eaLnBrk="1" hangingPunct="1">
              <a:buFontTx/>
              <a:buChar char="•"/>
            </a:pPr>
            <a:r>
              <a:rPr lang="es-ES" sz="2400" dirty="0"/>
              <a:t>Independiente de Rho</a:t>
            </a:r>
          </a:p>
        </p:txBody>
      </p:sp>
    </p:spTree>
    <p:extLst>
      <p:ext uri="{BB962C8B-B14F-4D97-AF65-F5344CB8AC3E}">
        <p14:creationId xmlns:p14="http://schemas.microsoft.com/office/powerpoint/2010/main" val="639850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4513" y="358775"/>
            <a:ext cx="7772400" cy="549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s-ES" sz="3200" smtClean="0">
                <a:solidFill>
                  <a:srgbClr val="660066"/>
                </a:solidFill>
              </a:rPr>
              <a:t>Diferencias eucariotas - procariotas </a:t>
            </a:r>
            <a:endParaRPr lang="es-ES" sz="4000" smtClean="0">
              <a:solidFill>
                <a:srgbClr val="660066"/>
              </a:solidFill>
            </a:endParaRPr>
          </a:p>
        </p:txBody>
      </p:sp>
      <p:pic>
        <p:nvPicPr>
          <p:cNvPr id="327758" name="Picture 78"/>
          <p:cNvPicPr>
            <a:picLocks noChangeAspect="1" noChangeArrowheads="1"/>
          </p:cNvPicPr>
          <p:nvPr/>
        </p:nvPicPr>
        <p:blipFill>
          <a:blip r:embed="rId3" cstate="print"/>
          <a:srcRect t="6189" b="8134"/>
          <a:stretch>
            <a:fillRect/>
          </a:stretch>
        </p:blipFill>
        <p:spPr bwMode="auto">
          <a:xfrm>
            <a:off x="1187450" y="1341438"/>
            <a:ext cx="7056438" cy="45354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2168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60350"/>
            <a:ext cx="7772400" cy="549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sz="2400" b="1" smtClean="0">
                <a:solidFill>
                  <a:srgbClr val="660066"/>
                </a:solidFill>
              </a:rPr>
              <a:t>Diferencias eucariotas - procariotas </a:t>
            </a:r>
            <a:endParaRPr lang="es-ES" sz="3200" b="1" smtClean="0">
              <a:solidFill>
                <a:srgbClr val="660066"/>
              </a:solidFill>
            </a:endParaRPr>
          </a:p>
        </p:txBody>
      </p:sp>
      <p:grpSp>
        <p:nvGrpSpPr>
          <p:cNvPr id="41987" name="Group 3"/>
          <p:cNvGrpSpPr>
            <a:grpSpLocks/>
          </p:cNvGrpSpPr>
          <p:nvPr/>
        </p:nvGrpSpPr>
        <p:grpSpPr bwMode="auto">
          <a:xfrm>
            <a:off x="250825" y="1125538"/>
            <a:ext cx="8388350" cy="5732462"/>
            <a:chOff x="-3" y="-3"/>
            <a:chExt cx="3785" cy="3908"/>
          </a:xfrm>
        </p:grpSpPr>
        <p:grpSp>
          <p:nvGrpSpPr>
            <p:cNvPr id="41988" name="Group 4"/>
            <p:cNvGrpSpPr>
              <a:grpSpLocks/>
            </p:cNvGrpSpPr>
            <p:nvPr/>
          </p:nvGrpSpPr>
          <p:grpSpPr bwMode="auto">
            <a:xfrm>
              <a:off x="0" y="0"/>
              <a:ext cx="3779" cy="3902"/>
              <a:chOff x="0" y="0"/>
              <a:chExt cx="3779" cy="3902"/>
            </a:xfrm>
          </p:grpSpPr>
          <p:grpSp>
            <p:nvGrpSpPr>
              <p:cNvPr id="41990" name="Group 5"/>
              <p:cNvGrpSpPr>
                <a:grpSpLocks/>
              </p:cNvGrpSpPr>
              <p:nvPr/>
            </p:nvGrpSpPr>
            <p:grpSpPr bwMode="auto">
              <a:xfrm>
                <a:off x="0" y="0"/>
                <a:ext cx="806" cy="391"/>
                <a:chOff x="0" y="0"/>
                <a:chExt cx="806" cy="391"/>
              </a:xfrm>
            </p:grpSpPr>
            <p:sp>
              <p:nvSpPr>
                <p:cNvPr id="42060" name="Rectangle 6"/>
                <p:cNvSpPr>
                  <a:spLocks noChangeArrowheads="1"/>
                </p:cNvSpPr>
                <p:nvPr/>
              </p:nvSpPr>
              <p:spPr bwMode="auto">
                <a:xfrm>
                  <a:off x="6" y="6"/>
                  <a:ext cx="794" cy="3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l"/>
                  <a:r>
                    <a:rPr lang="es-ES" sz="1800" b="1" u="sng">
                      <a:solidFill>
                        <a:srgbClr val="660066"/>
                      </a:solidFill>
                      <a:latin typeface="Arial" charset="0"/>
                      <a:cs typeface="Times New Roman" pitchFamily="18" charset="0"/>
                    </a:rPr>
                    <a:t>Característica</a:t>
                  </a:r>
                  <a:r>
                    <a:rPr lang="es-ES" sz="1800">
                      <a:solidFill>
                        <a:srgbClr val="660066"/>
                      </a:solidFill>
                      <a:latin typeface="Arial" charset="0"/>
                      <a:cs typeface="Times New Roman" pitchFamily="18" charset="0"/>
                    </a:rPr>
                    <a:t> </a:t>
                  </a:r>
                </a:p>
                <a:p>
                  <a:pPr algn="l" eaLnBrk="0" hangingPunct="0"/>
                  <a:endParaRPr lang="es-ES" sz="1800">
                    <a:solidFill>
                      <a:srgbClr val="660066"/>
                    </a:solidFill>
                    <a:latin typeface="Arial" charset="0"/>
                  </a:endParaRPr>
                </a:p>
              </p:txBody>
            </p:sp>
            <p:sp>
              <p:nvSpPr>
                <p:cNvPr id="42061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806" cy="3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41991" name="Group 8"/>
              <p:cNvGrpSpPr>
                <a:grpSpLocks/>
              </p:cNvGrpSpPr>
              <p:nvPr/>
            </p:nvGrpSpPr>
            <p:grpSpPr bwMode="auto">
              <a:xfrm>
                <a:off x="806" y="0"/>
                <a:ext cx="1117" cy="391"/>
                <a:chOff x="806" y="0"/>
                <a:chExt cx="1117" cy="391"/>
              </a:xfrm>
            </p:grpSpPr>
            <p:sp>
              <p:nvSpPr>
                <p:cNvPr id="42058" name="Rectangle 9"/>
                <p:cNvSpPr>
                  <a:spLocks noChangeArrowheads="1"/>
                </p:cNvSpPr>
                <p:nvPr/>
              </p:nvSpPr>
              <p:spPr bwMode="auto">
                <a:xfrm>
                  <a:off x="812" y="6"/>
                  <a:ext cx="1105" cy="3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l"/>
                  <a:r>
                    <a:rPr lang="es-ES_tradnl" sz="1800">
                      <a:solidFill>
                        <a:srgbClr val="660066"/>
                      </a:solidFill>
                      <a:latin typeface="Arial" charset="0"/>
                      <a:cs typeface="Times New Roman" pitchFamily="18" charset="0"/>
                    </a:rPr>
                    <a:t>       </a:t>
                  </a:r>
                  <a:r>
                    <a:rPr lang="es-ES" sz="1800" u="sng">
                      <a:solidFill>
                        <a:srgbClr val="660066"/>
                      </a:solidFill>
                      <a:latin typeface="Arial" charset="0"/>
                      <a:cs typeface="Times New Roman" pitchFamily="18" charset="0"/>
                    </a:rPr>
                    <a:t>Procariota</a:t>
                  </a:r>
                </a:p>
                <a:p>
                  <a:pPr algn="l" eaLnBrk="0" hangingPunct="0"/>
                  <a:endParaRPr lang="es-ES" sz="1800" u="sng">
                    <a:solidFill>
                      <a:srgbClr val="660066"/>
                    </a:solidFill>
                    <a:latin typeface="Arial" charset="0"/>
                  </a:endParaRPr>
                </a:p>
              </p:txBody>
            </p:sp>
            <p:sp>
              <p:nvSpPr>
                <p:cNvPr id="42059" name="Rectangle 10"/>
                <p:cNvSpPr>
                  <a:spLocks noChangeArrowheads="1"/>
                </p:cNvSpPr>
                <p:nvPr/>
              </p:nvSpPr>
              <p:spPr bwMode="auto">
                <a:xfrm>
                  <a:off x="806" y="0"/>
                  <a:ext cx="1117" cy="3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41992" name="Group 11"/>
              <p:cNvGrpSpPr>
                <a:grpSpLocks/>
              </p:cNvGrpSpPr>
              <p:nvPr/>
            </p:nvGrpSpPr>
            <p:grpSpPr bwMode="auto">
              <a:xfrm>
                <a:off x="1923" y="0"/>
                <a:ext cx="1856" cy="391"/>
                <a:chOff x="1923" y="0"/>
                <a:chExt cx="1856" cy="391"/>
              </a:xfrm>
            </p:grpSpPr>
            <p:sp>
              <p:nvSpPr>
                <p:cNvPr id="42056" name="Rectangle 12"/>
                <p:cNvSpPr>
                  <a:spLocks noChangeArrowheads="1"/>
                </p:cNvSpPr>
                <p:nvPr/>
              </p:nvSpPr>
              <p:spPr bwMode="auto">
                <a:xfrm>
                  <a:off x="1929" y="6"/>
                  <a:ext cx="1844" cy="3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l"/>
                  <a:r>
                    <a:rPr lang="es-ES_tradnl" sz="1000">
                      <a:solidFill>
                        <a:srgbClr val="660066"/>
                      </a:solidFill>
                      <a:latin typeface="Arial" charset="0"/>
                      <a:cs typeface="Times New Roman" pitchFamily="18" charset="0"/>
                    </a:rPr>
                    <a:t>                            </a:t>
                  </a:r>
                  <a:r>
                    <a:rPr lang="es-ES" sz="1800" u="sng">
                      <a:solidFill>
                        <a:srgbClr val="660066"/>
                      </a:solidFill>
                      <a:latin typeface="Arial" charset="0"/>
                      <a:cs typeface="Times New Roman" pitchFamily="18" charset="0"/>
                    </a:rPr>
                    <a:t>Eucariota</a:t>
                  </a:r>
                </a:p>
                <a:p>
                  <a:pPr algn="l" eaLnBrk="0" hangingPunct="0"/>
                  <a:endParaRPr lang="es-ES" sz="1800" u="sng">
                    <a:solidFill>
                      <a:srgbClr val="660066"/>
                    </a:solidFill>
                    <a:latin typeface="Arial" charset="0"/>
                  </a:endParaRPr>
                </a:p>
              </p:txBody>
            </p:sp>
            <p:sp>
              <p:nvSpPr>
                <p:cNvPr id="42057" name="Rectangle 13"/>
                <p:cNvSpPr>
                  <a:spLocks noChangeArrowheads="1"/>
                </p:cNvSpPr>
                <p:nvPr/>
              </p:nvSpPr>
              <p:spPr bwMode="auto">
                <a:xfrm>
                  <a:off x="1923" y="0"/>
                  <a:ext cx="1856" cy="3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41993" name="Group 14"/>
              <p:cNvGrpSpPr>
                <a:grpSpLocks/>
              </p:cNvGrpSpPr>
              <p:nvPr/>
            </p:nvGrpSpPr>
            <p:grpSpPr bwMode="auto">
              <a:xfrm>
                <a:off x="0" y="403"/>
                <a:ext cx="806" cy="391"/>
                <a:chOff x="0" y="403"/>
                <a:chExt cx="806" cy="391"/>
              </a:xfrm>
            </p:grpSpPr>
            <p:sp>
              <p:nvSpPr>
                <p:cNvPr id="42054" name="Rectangle 15"/>
                <p:cNvSpPr>
                  <a:spLocks noChangeArrowheads="1"/>
                </p:cNvSpPr>
                <p:nvPr/>
              </p:nvSpPr>
              <p:spPr bwMode="auto">
                <a:xfrm>
                  <a:off x="6" y="409"/>
                  <a:ext cx="794" cy="3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l"/>
                  <a:r>
                    <a:rPr lang="es-ES" sz="1600" u="sng">
                      <a:solidFill>
                        <a:srgbClr val="660066"/>
                      </a:solidFill>
                      <a:latin typeface="Arial" charset="0"/>
                      <a:cs typeface="Times New Roman" pitchFamily="18" charset="0"/>
                    </a:rPr>
                    <a:t>Promotor</a:t>
                  </a:r>
                </a:p>
                <a:p>
                  <a:pPr algn="l" eaLnBrk="0" hangingPunct="0"/>
                  <a:endParaRPr lang="es-ES" sz="1600" u="sng">
                    <a:solidFill>
                      <a:srgbClr val="660066"/>
                    </a:solidFill>
                    <a:latin typeface="Arial" charset="0"/>
                  </a:endParaRPr>
                </a:p>
              </p:txBody>
            </p:sp>
            <p:sp>
              <p:nvSpPr>
                <p:cNvPr id="42055" name="Rectangle 16"/>
                <p:cNvSpPr>
                  <a:spLocks noChangeArrowheads="1"/>
                </p:cNvSpPr>
                <p:nvPr/>
              </p:nvSpPr>
              <p:spPr bwMode="auto">
                <a:xfrm>
                  <a:off x="0" y="403"/>
                  <a:ext cx="806" cy="3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41994" name="Group 17"/>
              <p:cNvGrpSpPr>
                <a:grpSpLocks/>
              </p:cNvGrpSpPr>
              <p:nvPr/>
            </p:nvGrpSpPr>
            <p:grpSpPr bwMode="auto">
              <a:xfrm>
                <a:off x="806" y="403"/>
                <a:ext cx="1117" cy="391"/>
                <a:chOff x="806" y="403"/>
                <a:chExt cx="1117" cy="391"/>
              </a:xfrm>
            </p:grpSpPr>
            <p:sp>
              <p:nvSpPr>
                <p:cNvPr id="42052" name="Rectangle 18"/>
                <p:cNvSpPr>
                  <a:spLocks noChangeArrowheads="1"/>
                </p:cNvSpPr>
                <p:nvPr/>
              </p:nvSpPr>
              <p:spPr bwMode="auto">
                <a:xfrm>
                  <a:off x="812" y="409"/>
                  <a:ext cx="1105" cy="3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l"/>
                  <a:r>
                    <a:rPr lang="es-ES" sz="1400">
                      <a:solidFill>
                        <a:srgbClr val="660066"/>
                      </a:solidFill>
                      <a:latin typeface="Times New Roman" pitchFamily="18" charset="0"/>
                      <a:cs typeface="Times New Roman" pitchFamily="18" charset="0"/>
                    </a:rPr>
                    <a:t>Cajas y zona operadora</a:t>
                  </a:r>
                </a:p>
                <a:p>
                  <a:pPr algn="l" eaLnBrk="0" hangingPunct="0"/>
                  <a:endParaRPr lang="es-ES" sz="2400">
                    <a:solidFill>
                      <a:srgbClr val="660066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2053" name="Rectangle 19"/>
                <p:cNvSpPr>
                  <a:spLocks noChangeArrowheads="1"/>
                </p:cNvSpPr>
                <p:nvPr/>
              </p:nvSpPr>
              <p:spPr bwMode="auto">
                <a:xfrm>
                  <a:off x="806" y="403"/>
                  <a:ext cx="1117" cy="3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41995" name="Group 20"/>
              <p:cNvGrpSpPr>
                <a:grpSpLocks/>
              </p:cNvGrpSpPr>
              <p:nvPr/>
            </p:nvGrpSpPr>
            <p:grpSpPr bwMode="auto">
              <a:xfrm>
                <a:off x="1923" y="403"/>
                <a:ext cx="1856" cy="391"/>
                <a:chOff x="1923" y="403"/>
                <a:chExt cx="1856" cy="391"/>
              </a:xfrm>
            </p:grpSpPr>
            <p:sp>
              <p:nvSpPr>
                <p:cNvPr id="42050" name="Rectangle 21"/>
                <p:cNvSpPr>
                  <a:spLocks noChangeArrowheads="1"/>
                </p:cNvSpPr>
                <p:nvPr/>
              </p:nvSpPr>
              <p:spPr bwMode="auto">
                <a:xfrm>
                  <a:off x="1929" y="409"/>
                  <a:ext cx="1844" cy="3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l"/>
                  <a:r>
                    <a:rPr lang="es-ES" sz="1400">
                      <a:solidFill>
                        <a:srgbClr val="660066"/>
                      </a:solidFill>
                      <a:latin typeface="Times New Roman" pitchFamily="18" charset="0"/>
                      <a:cs typeface="Times New Roman" pitchFamily="18" charset="0"/>
                    </a:rPr>
                    <a:t>Solo cajas</a:t>
                  </a:r>
                </a:p>
                <a:p>
                  <a:pPr algn="l" eaLnBrk="0" hangingPunct="0"/>
                  <a:endParaRPr lang="es-ES" sz="2400">
                    <a:solidFill>
                      <a:srgbClr val="660066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2051" name="Rectangle 22"/>
                <p:cNvSpPr>
                  <a:spLocks noChangeArrowheads="1"/>
                </p:cNvSpPr>
                <p:nvPr/>
              </p:nvSpPr>
              <p:spPr bwMode="auto">
                <a:xfrm>
                  <a:off x="1923" y="403"/>
                  <a:ext cx="1856" cy="3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41996" name="Group 23"/>
              <p:cNvGrpSpPr>
                <a:grpSpLocks/>
              </p:cNvGrpSpPr>
              <p:nvPr/>
            </p:nvGrpSpPr>
            <p:grpSpPr bwMode="auto">
              <a:xfrm>
                <a:off x="0" y="806"/>
                <a:ext cx="806" cy="391"/>
                <a:chOff x="0" y="806"/>
                <a:chExt cx="806" cy="391"/>
              </a:xfrm>
            </p:grpSpPr>
            <p:sp>
              <p:nvSpPr>
                <p:cNvPr id="42048" name="Rectangle 24"/>
                <p:cNvSpPr>
                  <a:spLocks noChangeArrowheads="1"/>
                </p:cNvSpPr>
                <p:nvPr/>
              </p:nvSpPr>
              <p:spPr bwMode="auto">
                <a:xfrm>
                  <a:off x="6" y="812"/>
                  <a:ext cx="794" cy="3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l"/>
                  <a:r>
                    <a:rPr lang="es-ES" sz="1600" u="sng">
                      <a:solidFill>
                        <a:srgbClr val="660066"/>
                      </a:solidFill>
                      <a:latin typeface="Arial" charset="0"/>
                      <a:cs typeface="Times New Roman" pitchFamily="18" charset="0"/>
                    </a:rPr>
                    <a:t>Cistrón</a:t>
                  </a:r>
                </a:p>
                <a:p>
                  <a:pPr algn="l" eaLnBrk="0" hangingPunct="0"/>
                  <a:endParaRPr lang="es-ES" sz="1600" u="sng">
                    <a:solidFill>
                      <a:srgbClr val="660066"/>
                    </a:solidFill>
                    <a:latin typeface="Arial" charset="0"/>
                  </a:endParaRPr>
                </a:p>
              </p:txBody>
            </p:sp>
            <p:sp>
              <p:nvSpPr>
                <p:cNvPr id="42049" name="Rectangle 25"/>
                <p:cNvSpPr>
                  <a:spLocks noChangeArrowheads="1"/>
                </p:cNvSpPr>
                <p:nvPr/>
              </p:nvSpPr>
              <p:spPr bwMode="auto">
                <a:xfrm>
                  <a:off x="0" y="806"/>
                  <a:ext cx="806" cy="3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41997" name="Group 26"/>
              <p:cNvGrpSpPr>
                <a:grpSpLocks/>
              </p:cNvGrpSpPr>
              <p:nvPr/>
            </p:nvGrpSpPr>
            <p:grpSpPr bwMode="auto">
              <a:xfrm>
                <a:off x="806" y="806"/>
                <a:ext cx="1117" cy="391"/>
                <a:chOff x="806" y="806"/>
                <a:chExt cx="1117" cy="391"/>
              </a:xfrm>
            </p:grpSpPr>
            <p:sp>
              <p:nvSpPr>
                <p:cNvPr id="42046" name="Rectangle 27"/>
                <p:cNvSpPr>
                  <a:spLocks noChangeArrowheads="1"/>
                </p:cNvSpPr>
                <p:nvPr/>
              </p:nvSpPr>
              <p:spPr bwMode="auto">
                <a:xfrm>
                  <a:off x="812" y="812"/>
                  <a:ext cx="1105" cy="3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l"/>
                  <a:r>
                    <a:rPr lang="es-ES" sz="1400">
                      <a:solidFill>
                        <a:srgbClr val="660066"/>
                      </a:solidFill>
                      <a:latin typeface="Times New Roman" pitchFamily="18" charset="0"/>
                      <a:cs typeface="Times New Roman" pitchFamily="18" charset="0"/>
                    </a:rPr>
                    <a:t>Policistrones</a:t>
                  </a:r>
                </a:p>
                <a:p>
                  <a:pPr algn="l" eaLnBrk="0" hangingPunct="0"/>
                  <a:endParaRPr lang="es-ES" sz="1400">
                    <a:solidFill>
                      <a:srgbClr val="660066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2047" name="Rectangle 28"/>
                <p:cNvSpPr>
                  <a:spLocks noChangeArrowheads="1"/>
                </p:cNvSpPr>
                <p:nvPr/>
              </p:nvSpPr>
              <p:spPr bwMode="auto">
                <a:xfrm>
                  <a:off x="806" y="806"/>
                  <a:ext cx="1117" cy="3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41998" name="Group 29"/>
              <p:cNvGrpSpPr>
                <a:grpSpLocks/>
              </p:cNvGrpSpPr>
              <p:nvPr/>
            </p:nvGrpSpPr>
            <p:grpSpPr bwMode="auto">
              <a:xfrm>
                <a:off x="1923" y="806"/>
                <a:ext cx="1856" cy="391"/>
                <a:chOff x="1923" y="806"/>
                <a:chExt cx="1856" cy="391"/>
              </a:xfrm>
            </p:grpSpPr>
            <p:sp>
              <p:nvSpPr>
                <p:cNvPr id="42044" name="Rectangle 30"/>
                <p:cNvSpPr>
                  <a:spLocks noChangeArrowheads="1"/>
                </p:cNvSpPr>
                <p:nvPr/>
              </p:nvSpPr>
              <p:spPr bwMode="auto">
                <a:xfrm>
                  <a:off x="1929" y="812"/>
                  <a:ext cx="1844" cy="3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l"/>
                  <a:r>
                    <a:rPr lang="es-ES" sz="1400">
                      <a:solidFill>
                        <a:srgbClr val="660066"/>
                      </a:solidFill>
                      <a:latin typeface="Times New Roman" pitchFamily="18" charset="0"/>
                      <a:cs typeface="Times New Roman" pitchFamily="18" charset="0"/>
                    </a:rPr>
                    <a:t>Monocistrones</a:t>
                  </a:r>
                </a:p>
                <a:p>
                  <a:pPr algn="l" eaLnBrk="0" hangingPunct="0"/>
                  <a:endParaRPr lang="es-ES" sz="1400">
                    <a:solidFill>
                      <a:srgbClr val="660066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2045" name="Rectangle 31"/>
                <p:cNvSpPr>
                  <a:spLocks noChangeArrowheads="1"/>
                </p:cNvSpPr>
                <p:nvPr/>
              </p:nvSpPr>
              <p:spPr bwMode="auto">
                <a:xfrm>
                  <a:off x="1923" y="806"/>
                  <a:ext cx="1856" cy="3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41999" name="Group 32"/>
              <p:cNvGrpSpPr>
                <a:grpSpLocks/>
              </p:cNvGrpSpPr>
              <p:nvPr/>
            </p:nvGrpSpPr>
            <p:grpSpPr bwMode="auto">
              <a:xfrm>
                <a:off x="0" y="1209"/>
                <a:ext cx="806" cy="506"/>
                <a:chOff x="0" y="1209"/>
                <a:chExt cx="806" cy="506"/>
              </a:xfrm>
            </p:grpSpPr>
            <p:sp>
              <p:nvSpPr>
                <p:cNvPr id="42042" name="Rectangle 33"/>
                <p:cNvSpPr>
                  <a:spLocks noChangeArrowheads="1"/>
                </p:cNvSpPr>
                <p:nvPr/>
              </p:nvSpPr>
              <p:spPr bwMode="auto">
                <a:xfrm>
                  <a:off x="6" y="1215"/>
                  <a:ext cx="794" cy="4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l"/>
                  <a:r>
                    <a:rPr lang="es-ES" sz="1600" u="sng">
                      <a:solidFill>
                        <a:srgbClr val="660066"/>
                      </a:solidFill>
                      <a:latin typeface="Arial" charset="0"/>
                      <a:cs typeface="Times New Roman" pitchFamily="18" charset="0"/>
                    </a:rPr>
                    <a:t>RNA polimerasa</a:t>
                  </a:r>
                </a:p>
                <a:p>
                  <a:pPr algn="l" eaLnBrk="0" hangingPunct="0"/>
                  <a:endParaRPr lang="es-ES">
                    <a:solidFill>
                      <a:srgbClr val="660066"/>
                    </a:solidFill>
                    <a:latin typeface="Arial" charset="0"/>
                  </a:endParaRPr>
                </a:p>
              </p:txBody>
            </p:sp>
            <p:sp>
              <p:nvSpPr>
                <p:cNvPr id="42043" name="Rectangle 34"/>
                <p:cNvSpPr>
                  <a:spLocks noChangeArrowheads="1"/>
                </p:cNvSpPr>
                <p:nvPr/>
              </p:nvSpPr>
              <p:spPr bwMode="auto">
                <a:xfrm>
                  <a:off x="0" y="1209"/>
                  <a:ext cx="806" cy="50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42000" name="Group 35"/>
              <p:cNvGrpSpPr>
                <a:grpSpLocks/>
              </p:cNvGrpSpPr>
              <p:nvPr/>
            </p:nvGrpSpPr>
            <p:grpSpPr bwMode="auto">
              <a:xfrm>
                <a:off x="806" y="1209"/>
                <a:ext cx="1117" cy="506"/>
                <a:chOff x="806" y="1209"/>
                <a:chExt cx="1117" cy="506"/>
              </a:xfrm>
            </p:grpSpPr>
            <p:sp>
              <p:nvSpPr>
                <p:cNvPr id="42040" name="Rectangle 36"/>
                <p:cNvSpPr>
                  <a:spLocks noChangeArrowheads="1"/>
                </p:cNvSpPr>
                <p:nvPr/>
              </p:nvSpPr>
              <p:spPr bwMode="auto">
                <a:xfrm>
                  <a:off x="812" y="1215"/>
                  <a:ext cx="1105" cy="4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l"/>
                  <a:r>
                    <a:rPr lang="es-ES" sz="1400">
                      <a:solidFill>
                        <a:srgbClr val="660066"/>
                      </a:solidFill>
                      <a:latin typeface="Times New Roman" pitchFamily="18" charset="0"/>
                      <a:cs typeface="Times New Roman" pitchFamily="18" charset="0"/>
                    </a:rPr>
                    <a:t>una sola, con 5 subunidades distintas</a:t>
                  </a:r>
                </a:p>
                <a:p>
                  <a:pPr algn="l" eaLnBrk="0" hangingPunct="0"/>
                  <a:endParaRPr lang="es-ES" sz="1400">
                    <a:solidFill>
                      <a:srgbClr val="660066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2041" name="Rectangle 37"/>
                <p:cNvSpPr>
                  <a:spLocks noChangeArrowheads="1"/>
                </p:cNvSpPr>
                <p:nvPr/>
              </p:nvSpPr>
              <p:spPr bwMode="auto">
                <a:xfrm>
                  <a:off x="806" y="1209"/>
                  <a:ext cx="1117" cy="50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42001" name="Group 38"/>
              <p:cNvGrpSpPr>
                <a:grpSpLocks/>
              </p:cNvGrpSpPr>
              <p:nvPr/>
            </p:nvGrpSpPr>
            <p:grpSpPr bwMode="auto">
              <a:xfrm>
                <a:off x="1923" y="1209"/>
                <a:ext cx="1856" cy="506"/>
                <a:chOff x="1923" y="1209"/>
                <a:chExt cx="1856" cy="506"/>
              </a:xfrm>
            </p:grpSpPr>
            <p:sp>
              <p:nvSpPr>
                <p:cNvPr id="42038" name="Rectangle 39"/>
                <p:cNvSpPr>
                  <a:spLocks noChangeArrowheads="1"/>
                </p:cNvSpPr>
                <p:nvPr/>
              </p:nvSpPr>
              <p:spPr bwMode="auto">
                <a:xfrm>
                  <a:off x="1929" y="1215"/>
                  <a:ext cx="1844" cy="4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l"/>
                  <a:r>
                    <a:rPr lang="es-ES" sz="1400">
                      <a:solidFill>
                        <a:srgbClr val="660066"/>
                      </a:solidFill>
                      <a:latin typeface="Times New Roman" pitchFamily="18" charset="0"/>
                      <a:cs typeface="Times New Roman" pitchFamily="18" charset="0"/>
                    </a:rPr>
                    <a:t>3 RNA polimerasas.</a:t>
                  </a:r>
                </a:p>
                <a:p>
                  <a:pPr algn="l" eaLnBrk="0" hangingPunct="0"/>
                  <a:endParaRPr lang="es-ES" sz="1400">
                    <a:solidFill>
                      <a:srgbClr val="660066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2039" name="Rectangle 40"/>
                <p:cNvSpPr>
                  <a:spLocks noChangeArrowheads="1"/>
                </p:cNvSpPr>
                <p:nvPr/>
              </p:nvSpPr>
              <p:spPr bwMode="auto">
                <a:xfrm>
                  <a:off x="1923" y="1209"/>
                  <a:ext cx="1856" cy="50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42002" name="Group 41"/>
              <p:cNvGrpSpPr>
                <a:grpSpLocks/>
              </p:cNvGrpSpPr>
              <p:nvPr/>
            </p:nvGrpSpPr>
            <p:grpSpPr bwMode="auto">
              <a:xfrm>
                <a:off x="0" y="1727"/>
                <a:ext cx="806" cy="621"/>
                <a:chOff x="0" y="1727"/>
                <a:chExt cx="806" cy="621"/>
              </a:xfrm>
            </p:grpSpPr>
            <p:sp>
              <p:nvSpPr>
                <p:cNvPr id="42036" name="Rectangle 42"/>
                <p:cNvSpPr>
                  <a:spLocks noChangeArrowheads="1"/>
                </p:cNvSpPr>
                <p:nvPr/>
              </p:nvSpPr>
              <p:spPr bwMode="auto">
                <a:xfrm>
                  <a:off x="6" y="1733"/>
                  <a:ext cx="794" cy="6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l"/>
                  <a:r>
                    <a:rPr lang="es-ES" sz="1600" u="sng">
                      <a:solidFill>
                        <a:srgbClr val="660066"/>
                      </a:solidFill>
                      <a:latin typeface="Arial" charset="0"/>
                      <a:cs typeface="Times New Roman" pitchFamily="18" charset="0"/>
                    </a:rPr>
                    <a:t>Estabilización</a:t>
                  </a:r>
                </a:p>
                <a:p>
                  <a:pPr algn="l" eaLnBrk="0" hangingPunct="0"/>
                  <a:endParaRPr lang="es-ES">
                    <a:solidFill>
                      <a:srgbClr val="660066"/>
                    </a:solidFill>
                    <a:latin typeface="Arial" charset="0"/>
                  </a:endParaRPr>
                </a:p>
              </p:txBody>
            </p:sp>
            <p:sp>
              <p:nvSpPr>
                <p:cNvPr id="42037" name="Rectangle 43"/>
                <p:cNvSpPr>
                  <a:spLocks noChangeArrowheads="1"/>
                </p:cNvSpPr>
                <p:nvPr/>
              </p:nvSpPr>
              <p:spPr bwMode="auto">
                <a:xfrm>
                  <a:off x="0" y="1727"/>
                  <a:ext cx="806" cy="62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42003" name="Group 44"/>
              <p:cNvGrpSpPr>
                <a:grpSpLocks/>
              </p:cNvGrpSpPr>
              <p:nvPr/>
            </p:nvGrpSpPr>
            <p:grpSpPr bwMode="auto">
              <a:xfrm>
                <a:off x="806" y="1727"/>
                <a:ext cx="1117" cy="621"/>
                <a:chOff x="806" y="1727"/>
                <a:chExt cx="1117" cy="621"/>
              </a:xfrm>
            </p:grpSpPr>
            <p:sp>
              <p:nvSpPr>
                <p:cNvPr id="42034" name="Rectangle 45"/>
                <p:cNvSpPr>
                  <a:spLocks noChangeArrowheads="1"/>
                </p:cNvSpPr>
                <p:nvPr/>
              </p:nvSpPr>
              <p:spPr bwMode="auto">
                <a:xfrm>
                  <a:off x="812" y="1733"/>
                  <a:ext cx="1105" cy="6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l"/>
                  <a:r>
                    <a:rPr lang="es-ES" sz="1400">
                      <a:solidFill>
                        <a:srgbClr val="660066"/>
                      </a:solidFill>
                      <a:latin typeface="Times New Roman" pitchFamily="18" charset="0"/>
                      <a:cs typeface="Times New Roman" pitchFamily="18" charset="0"/>
                    </a:rPr>
                    <a:t>El RNA recién transcrito, no tiene</a:t>
                  </a:r>
                  <a:r>
                    <a:rPr lang="es-ES" sz="1200">
                      <a:solidFill>
                        <a:srgbClr val="660066"/>
                      </a:solidFill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</a:p>
                <a:p>
                  <a:pPr algn="l" eaLnBrk="0" hangingPunct="0"/>
                  <a:endParaRPr lang="es-ES" sz="2400">
                    <a:solidFill>
                      <a:srgbClr val="660066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2035" name="Rectangle 46"/>
                <p:cNvSpPr>
                  <a:spLocks noChangeArrowheads="1"/>
                </p:cNvSpPr>
                <p:nvPr/>
              </p:nvSpPr>
              <p:spPr bwMode="auto">
                <a:xfrm>
                  <a:off x="806" y="1727"/>
                  <a:ext cx="1117" cy="62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42004" name="Group 47"/>
              <p:cNvGrpSpPr>
                <a:grpSpLocks/>
              </p:cNvGrpSpPr>
              <p:nvPr/>
            </p:nvGrpSpPr>
            <p:grpSpPr bwMode="auto">
              <a:xfrm>
                <a:off x="1923" y="1727"/>
                <a:ext cx="1856" cy="621"/>
                <a:chOff x="1923" y="1727"/>
                <a:chExt cx="1856" cy="621"/>
              </a:xfrm>
            </p:grpSpPr>
            <p:sp>
              <p:nvSpPr>
                <p:cNvPr id="42032" name="Rectangle 48"/>
                <p:cNvSpPr>
                  <a:spLocks noChangeArrowheads="1"/>
                </p:cNvSpPr>
                <p:nvPr/>
              </p:nvSpPr>
              <p:spPr bwMode="auto">
                <a:xfrm>
                  <a:off x="1929" y="1733"/>
                  <a:ext cx="1844" cy="6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l"/>
                  <a:r>
                    <a:rPr lang="es-ES" sz="1400">
                      <a:solidFill>
                        <a:srgbClr val="660066"/>
                      </a:solidFill>
                      <a:latin typeface="Times New Roman" pitchFamily="18" charset="0"/>
                      <a:cs typeface="Times New Roman" pitchFamily="18" charset="0"/>
                    </a:rPr>
                    <a:t>Contiene, al comienzo de la cadena, 7-metil-guanosina o CAP, y al final de la cadena, una secuencia poli A.</a:t>
                  </a:r>
                </a:p>
                <a:p>
                  <a:pPr algn="l" eaLnBrk="0" hangingPunct="0"/>
                  <a:endParaRPr lang="es-ES" sz="1400">
                    <a:solidFill>
                      <a:srgbClr val="660066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2033" name="Rectangle 49"/>
                <p:cNvSpPr>
                  <a:spLocks noChangeArrowheads="1"/>
                </p:cNvSpPr>
                <p:nvPr/>
              </p:nvSpPr>
              <p:spPr bwMode="auto">
                <a:xfrm>
                  <a:off x="1923" y="1727"/>
                  <a:ext cx="1856" cy="62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42005" name="Group 50"/>
              <p:cNvGrpSpPr>
                <a:grpSpLocks/>
              </p:cNvGrpSpPr>
              <p:nvPr/>
            </p:nvGrpSpPr>
            <p:grpSpPr bwMode="auto">
              <a:xfrm>
                <a:off x="0" y="2360"/>
                <a:ext cx="806" cy="621"/>
                <a:chOff x="0" y="2360"/>
                <a:chExt cx="806" cy="621"/>
              </a:xfrm>
            </p:grpSpPr>
            <p:sp>
              <p:nvSpPr>
                <p:cNvPr id="42030" name="Rectangle 51"/>
                <p:cNvSpPr>
                  <a:spLocks noChangeArrowheads="1"/>
                </p:cNvSpPr>
                <p:nvPr/>
              </p:nvSpPr>
              <p:spPr bwMode="auto">
                <a:xfrm>
                  <a:off x="6" y="2366"/>
                  <a:ext cx="794" cy="6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l"/>
                  <a:r>
                    <a:rPr lang="es-ES" sz="1600" u="sng">
                      <a:solidFill>
                        <a:srgbClr val="660066"/>
                      </a:solidFill>
                      <a:latin typeface="Arial" charset="0"/>
                      <a:cs typeface="Times New Roman" pitchFamily="18" charset="0"/>
                    </a:rPr>
                    <a:t>Comienzo</a:t>
                  </a:r>
                </a:p>
                <a:p>
                  <a:pPr algn="l" eaLnBrk="0" hangingPunct="0"/>
                  <a:endParaRPr lang="es-ES" sz="1600" u="sng">
                    <a:solidFill>
                      <a:srgbClr val="660066"/>
                    </a:solidFill>
                    <a:latin typeface="Arial" charset="0"/>
                  </a:endParaRPr>
                </a:p>
              </p:txBody>
            </p:sp>
            <p:sp>
              <p:nvSpPr>
                <p:cNvPr id="42031" name="Rectangle 52"/>
                <p:cNvSpPr>
                  <a:spLocks noChangeArrowheads="1"/>
                </p:cNvSpPr>
                <p:nvPr/>
              </p:nvSpPr>
              <p:spPr bwMode="auto">
                <a:xfrm>
                  <a:off x="0" y="2360"/>
                  <a:ext cx="806" cy="62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42006" name="Group 53"/>
              <p:cNvGrpSpPr>
                <a:grpSpLocks/>
              </p:cNvGrpSpPr>
              <p:nvPr/>
            </p:nvGrpSpPr>
            <p:grpSpPr bwMode="auto">
              <a:xfrm>
                <a:off x="806" y="2360"/>
                <a:ext cx="1117" cy="621"/>
                <a:chOff x="806" y="2360"/>
                <a:chExt cx="1117" cy="621"/>
              </a:xfrm>
            </p:grpSpPr>
            <p:sp>
              <p:nvSpPr>
                <p:cNvPr id="42028" name="Rectangle 54"/>
                <p:cNvSpPr>
                  <a:spLocks noChangeArrowheads="1"/>
                </p:cNvSpPr>
                <p:nvPr/>
              </p:nvSpPr>
              <p:spPr bwMode="auto">
                <a:xfrm>
                  <a:off x="812" y="2366"/>
                  <a:ext cx="1105" cy="6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l"/>
                  <a:endParaRPr lang="es-ES" sz="1400">
                    <a:solidFill>
                      <a:srgbClr val="66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l"/>
                  <a:r>
                    <a:rPr lang="es-ES" sz="1400">
                      <a:solidFill>
                        <a:srgbClr val="660066"/>
                      </a:solidFill>
                      <a:latin typeface="Times New Roman" pitchFamily="18" charset="0"/>
                      <a:cs typeface="Times New Roman" pitchFamily="18" charset="0"/>
                    </a:rPr>
                    <a:t>RNA pol, se autoacopla al promotor</a:t>
                  </a:r>
                </a:p>
                <a:p>
                  <a:pPr algn="l" eaLnBrk="0" hangingPunct="0"/>
                  <a:endParaRPr lang="es-ES" sz="2400">
                    <a:solidFill>
                      <a:srgbClr val="660066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2029" name="Rectangle 55"/>
                <p:cNvSpPr>
                  <a:spLocks noChangeArrowheads="1"/>
                </p:cNvSpPr>
                <p:nvPr/>
              </p:nvSpPr>
              <p:spPr bwMode="auto">
                <a:xfrm>
                  <a:off x="806" y="2360"/>
                  <a:ext cx="1117" cy="62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42007" name="Group 56"/>
              <p:cNvGrpSpPr>
                <a:grpSpLocks/>
              </p:cNvGrpSpPr>
              <p:nvPr/>
            </p:nvGrpSpPr>
            <p:grpSpPr bwMode="auto">
              <a:xfrm>
                <a:off x="1923" y="2360"/>
                <a:ext cx="1856" cy="621"/>
                <a:chOff x="1923" y="2360"/>
                <a:chExt cx="1856" cy="621"/>
              </a:xfrm>
            </p:grpSpPr>
            <p:sp>
              <p:nvSpPr>
                <p:cNvPr id="42026" name="Rectangle 57"/>
                <p:cNvSpPr>
                  <a:spLocks noChangeArrowheads="1"/>
                </p:cNvSpPr>
                <p:nvPr/>
              </p:nvSpPr>
              <p:spPr bwMode="auto">
                <a:xfrm>
                  <a:off x="1929" y="2366"/>
                  <a:ext cx="1844" cy="6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l"/>
                  <a:r>
                    <a:rPr lang="es-ES" sz="1400">
                      <a:solidFill>
                        <a:srgbClr val="660066"/>
                      </a:solidFill>
                      <a:latin typeface="Times New Roman" pitchFamily="18" charset="0"/>
                      <a:cs typeface="Times New Roman" pitchFamily="18" charset="0"/>
                    </a:rPr>
                    <a:t>RNA pol, necesita la presencia de proteínas de iniciación, que se unan antes que ella al ADN.</a:t>
                  </a:r>
                </a:p>
                <a:p>
                  <a:pPr algn="l" eaLnBrk="0" hangingPunct="0"/>
                  <a:endParaRPr lang="es-ES" sz="1400">
                    <a:solidFill>
                      <a:srgbClr val="660066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2027" name="Rectangle 58"/>
                <p:cNvSpPr>
                  <a:spLocks noChangeArrowheads="1"/>
                </p:cNvSpPr>
                <p:nvPr/>
              </p:nvSpPr>
              <p:spPr bwMode="auto">
                <a:xfrm>
                  <a:off x="1923" y="2360"/>
                  <a:ext cx="1856" cy="62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42008" name="Group 59"/>
              <p:cNvGrpSpPr>
                <a:grpSpLocks/>
              </p:cNvGrpSpPr>
              <p:nvPr/>
            </p:nvGrpSpPr>
            <p:grpSpPr bwMode="auto">
              <a:xfrm>
                <a:off x="0" y="2993"/>
                <a:ext cx="806" cy="391"/>
                <a:chOff x="0" y="2993"/>
                <a:chExt cx="806" cy="391"/>
              </a:xfrm>
            </p:grpSpPr>
            <p:sp>
              <p:nvSpPr>
                <p:cNvPr id="42024" name="Rectangle 60"/>
                <p:cNvSpPr>
                  <a:spLocks noChangeArrowheads="1"/>
                </p:cNvSpPr>
                <p:nvPr/>
              </p:nvSpPr>
              <p:spPr bwMode="auto">
                <a:xfrm>
                  <a:off x="6" y="2999"/>
                  <a:ext cx="794" cy="3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l"/>
                  <a:r>
                    <a:rPr lang="es-ES" sz="1600" u="sng">
                      <a:solidFill>
                        <a:srgbClr val="660066"/>
                      </a:solidFill>
                      <a:latin typeface="Arial" charset="0"/>
                      <a:cs typeface="Times New Roman" pitchFamily="18" charset="0"/>
                    </a:rPr>
                    <a:t>Intrones</a:t>
                  </a:r>
                </a:p>
                <a:p>
                  <a:pPr algn="l" eaLnBrk="0" hangingPunct="0"/>
                  <a:endParaRPr lang="es-ES" sz="1600" u="sng">
                    <a:solidFill>
                      <a:srgbClr val="660066"/>
                    </a:solidFill>
                    <a:latin typeface="Arial" charset="0"/>
                  </a:endParaRPr>
                </a:p>
              </p:txBody>
            </p:sp>
            <p:sp>
              <p:nvSpPr>
                <p:cNvPr id="42025" name="Rectangle 61"/>
                <p:cNvSpPr>
                  <a:spLocks noChangeArrowheads="1"/>
                </p:cNvSpPr>
                <p:nvPr/>
              </p:nvSpPr>
              <p:spPr bwMode="auto">
                <a:xfrm>
                  <a:off x="0" y="2993"/>
                  <a:ext cx="806" cy="3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42009" name="Group 62"/>
              <p:cNvGrpSpPr>
                <a:grpSpLocks/>
              </p:cNvGrpSpPr>
              <p:nvPr/>
            </p:nvGrpSpPr>
            <p:grpSpPr bwMode="auto">
              <a:xfrm>
                <a:off x="806" y="2993"/>
                <a:ext cx="1117" cy="391"/>
                <a:chOff x="806" y="2993"/>
                <a:chExt cx="1117" cy="391"/>
              </a:xfrm>
            </p:grpSpPr>
            <p:sp>
              <p:nvSpPr>
                <p:cNvPr id="42022" name="Rectangle 63"/>
                <p:cNvSpPr>
                  <a:spLocks noChangeArrowheads="1"/>
                </p:cNvSpPr>
                <p:nvPr/>
              </p:nvSpPr>
              <p:spPr bwMode="auto">
                <a:xfrm>
                  <a:off x="812" y="2999"/>
                  <a:ext cx="1105" cy="3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l"/>
                  <a:r>
                    <a:rPr lang="es-ES" sz="1400">
                      <a:solidFill>
                        <a:srgbClr val="660066"/>
                      </a:solidFill>
                      <a:latin typeface="Times New Roman" pitchFamily="18" charset="0"/>
                      <a:cs typeface="Times New Roman" pitchFamily="18" charset="0"/>
                    </a:rPr>
                    <a:t>No tiene</a:t>
                  </a:r>
                </a:p>
                <a:p>
                  <a:pPr algn="l" eaLnBrk="0" hangingPunct="0"/>
                  <a:endParaRPr lang="es-ES" sz="1400">
                    <a:solidFill>
                      <a:srgbClr val="660066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2023" name="Rectangle 64"/>
                <p:cNvSpPr>
                  <a:spLocks noChangeArrowheads="1"/>
                </p:cNvSpPr>
                <p:nvPr/>
              </p:nvSpPr>
              <p:spPr bwMode="auto">
                <a:xfrm>
                  <a:off x="806" y="2993"/>
                  <a:ext cx="1117" cy="3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42010" name="Group 65"/>
              <p:cNvGrpSpPr>
                <a:grpSpLocks/>
              </p:cNvGrpSpPr>
              <p:nvPr/>
            </p:nvGrpSpPr>
            <p:grpSpPr bwMode="auto">
              <a:xfrm>
                <a:off x="1923" y="2993"/>
                <a:ext cx="1856" cy="391"/>
                <a:chOff x="1923" y="2993"/>
                <a:chExt cx="1856" cy="391"/>
              </a:xfrm>
            </p:grpSpPr>
            <p:sp>
              <p:nvSpPr>
                <p:cNvPr id="42020" name="Rectangle 66"/>
                <p:cNvSpPr>
                  <a:spLocks noChangeArrowheads="1"/>
                </p:cNvSpPr>
                <p:nvPr/>
              </p:nvSpPr>
              <p:spPr bwMode="auto">
                <a:xfrm>
                  <a:off x="1929" y="2999"/>
                  <a:ext cx="1844" cy="3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l"/>
                  <a:r>
                    <a:rPr lang="es-ES" sz="1400">
                      <a:solidFill>
                        <a:srgbClr val="660066"/>
                      </a:solidFill>
                      <a:latin typeface="Times New Roman" pitchFamily="18" charset="0"/>
                      <a:cs typeface="Times New Roman" pitchFamily="18" charset="0"/>
                    </a:rPr>
                    <a:t>Tiene y se eliminan mediante splicing (corte y empalme).</a:t>
                  </a:r>
                </a:p>
                <a:p>
                  <a:pPr algn="l" eaLnBrk="0" hangingPunct="0"/>
                  <a:endParaRPr lang="es-ES" sz="1400">
                    <a:solidFill>
                      <a:srgbClr val="660066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2021" name="Rectangle 67"/>
                <p:cNvSpPr>
                  <a:spLocks noChangeArrowheads="1"/>
                </p:cNvSpPr>
                <p:nvPr/>
              </p:nvSpPr>
              <p:spPr bwMode="auto">
                <a:xfrm>
                  <a:off x="1923" y="2993"/>
                  <a:ext cx="1856" cy="3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42011" name="Group 68"/>
              <p:cNvGrpSpPr>
                <a:grpSpLocks/>
              </p:cNvGrpSpPr>
              <p:nvPr/>
            </p:nvGrpSpPr>
            <p:grpSpPr bwMode="auto">
              <a:xfrm>
                <a:off x="0" y="3396"/>
                <a:ext cx="806" cy="506"/>
                <a:chOff x="0" y="3396"/>
                <a:chExt cx="806" cy="506"/>
              </a:xfrm>
            </p:grpSpPr>
            <p:sp>
              <p:nvSpPr>
                <p:cNvPr id="42018" name="Rectangle 69"/>
                <p:cNvSpPr>
                  <a:spLocks noChangeArrowheads="1"/>
                </p:cNvSpPr>
                <p:nvPr/>
              </p:nvSpPr>
              <p:spPr bwMode="auto">
                <a:xfrm>
                  <a:off x="6" y="3402"/>
                  <a:ext cx="794" cy="4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l"/>
                  <a:r>
                    <a:rPr lang="es-ES" sz="1600" u="sng" dirty="0">
                      <a:solidFill>
                        <a:srgbClr val="660066"/>
                      </a:solidFill>
                      <a:latin typeface="Arial" charset="0"/>
                      <a:cs typeface="Times New Roman" pitchFamily="18" charset="0"/>
                    </a:rPr>
                    <a:t>Lugar de acción</a:t>
                  </a:r>
                </a:p>
                <a:p>
                  <a:pPr algn="l" eaLnBrk="0" hangingPunct="0"/>
                  <a:endParaRPr lang="es-ES" dirty="0">
                    <a:solidFill>
                      <a:srgbClr val="660066"/>
                    </a:solidFill>
                    <a:latin typeface="Arial" charset="0"/>
                  </a:endParaRPr>
                </a:p>
              </p:txBody>
            </p:sp>
            <p:sp>
              <p:nvSpPr>
                <p:cNvPr id="42019" name="Rectangle 70"/>
                <p:cNvSpPr>
                  <a:spLocks noChangeArrowheads="1"/>
                </p:cNvSpPr>
                <p:nvPr/>
              </p:nvSpPr>
              <p:spPr bwMode="auto">
                <a:xfrm>
                  <a:off x="0" y="3396"/>
                  <a:ext cx="806" cy="50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42012" name="Group 71"/>
              <p:cNvGrpSpPr>
                <a:grpSpLocks/>
              </p:cNvGrpSpPr>
              <p:nvPr/>
            </p:nvGrpSpPr>
            <p:grpSpPr bwMode="auto">
              <a:xfrm>
                <a:off x="806" y="3396"/>
                <a:ext cx="1117" cy="506"/>
                <a:chOff x="806" y="3396"/>
                <a:chExt cx="1117" cy="506"/>
              </a:xfrm>
            </p:grpSpPr>
            <p:sp>
              <p:nvSpPr>
                <p:cNvPr id="42016" name="Rectangle 72"/>
                <p:cNvSpPr>
                  <a:spLocks noChangeArrowheads="1"/>
                </p:cNvSpPr>
                <p:nvPr/>
              </p:nvSpPr>
              <p:spPr bwMode="auto">
                <a:xfrm>
                  <a:off x="812" y="3402"/>
                  <a:ext cx="1105" cy="4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l"/>
                  <a:r>
                    <a:rPr lang="es-ES" sz="1400">
                      <a:solidFill>
                        <a:srgbClr val="660066"/>
                      </a:solidFill>
                      <a:latin typeface="Times New Roman" pitchFamily="18" charset="0"/>
                      <a:cs typeface="Times New Roman" pitchFamily="18" charset="0"/>
                    </a:rPr>
                    <a:t>Inmediatamente, al ser creado</a:t>
                  </a:r>
                </a:p>
                <a:p>
                  <a:pPr algn="l" eaLnBrk="0" hangingPunct="0"/>
                  <a:endParaRPr lang="es-ES" sz="2400">
                    <a:solidFill>
                      <a:srgbClr val="660066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2017" name="Rectangle 73"/>
                <p:cNvSpPr>
                  <a:spLocks noChangeArrowheads="1"/>
                </p:cNvSpPr>
                <p:nvPr/>
              </p:nvSpPr>
              <p:spPr bwMode="auto">
                <a:xfrm>
                  <a:off x="806" y="3396"/>
                  <a:ext cx="1117" cy="50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42013" name="Group 74"/>
              <p:cNvGrpSpPr>
                <a:grpSpLocks/>
              </p:cNvGrpSpPr>
              <p:nvPr/>
            </p:nvGrpSpPr>
            <p:grpSpPr bwMode="auto">
              <a:xfrm>
                <a:off x="1923" y="3396"/>
                <a:ext cx="1856" cy="506"/>
                <a:chOff x="1923" y="3396"/>
                <a:chExt cx="1856" cy="506"/>
              </a:xfrm>
            </p:grpSpPr>
            <p:sp>
              <p:nvSpPr>
                <p:cNvPr id="42014" name="Rectangle 75"/>
                <p:cNvSpPr>
                  <a:spLocks noChangeArrowheads="1"/>
                </p:cNvSpPr>
                <p:nvPr/>
              </p:nvSpPr>
              <p:spPr bwMode="auto">
                <a:xfrm>
                  <a:off x="1929" y="3402"/>
                  <a:ext cx="1844" cy="4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l"/>
                  <a:r>
                    <a:rPr lang="es-ES" sz="1400">
                      <a:solidFill>
                        <a:srgbClr val="660066"/>
                      </a:solidFill>
                      <a:latin typeface="Times New Roman" pitchFamily="18" charset="0"/>
                      <a:cs typeface="Times New Roman" pitchFamily="18" charset="0"/>
                    </a:rPr>
                    <a:t>En el citoplasma</a:t>
                  </a:r>
                  <a:r>
                    <a:rPr lang="es-ES" sz="1200">
                      <a:solidFill>
                        <a:srgbClr val="660066"/>
                      </a:solidFill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</a:p>
                <a:p>
                  <a:pPr algn="l" eaLnBrk="0" hangingPunct="0"/>
                  <a:endParaRPr lang="es-ES" sz="2400">
                    <a:solidFill>
                      <a:srgbClr val="660066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2015" name="Rectangle 76"/>
                <p:cNvSpPr>
                  <a:spLocks noChangeArrowheads="1"/>
                </p:cNvSpPr>
                <p:nvPr/>
              </p:nvSpPr>
              <p:spPr bwMode="auto">
                <a:xfrm>
                  <a:off x="1923" y="3396"/>
                  <a:ext cx="1856" cy="50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sp>
          <p:nvSpPr>
            <p:cNvPr id="41989" name="Rectangle 77"/>
            <p:cNvSpPr>
              <a:spLocks noChangeArrowheads="1"/>
            </p:cNvSpPr>
            <p:nvPr/>
          </p:nvSpPr>
          <p:spPr bwMode="auto">
            <a:xfrm>
              <a:off x="-3" y="-3"/>
              <a:ext cx="3785" cy="3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95900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027" descr="resum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1300"/>
            <a:ext cx="914400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4260" name="Rectangle 1028"/>
          <p:cNvSpPr>
            <a:spLocks noChangeArrowheads="1"/>
          </p:cNvSpPr>
          <p:nvPr/>
        </p:nvSpPr>
        <p:spPr bwMode="auto">
          <a:xfrm>
            <a:off x="858838" y="152400"/>
            <a:ext cx="7446962" cy="5794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320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Transcripción inversa</a:t>
            </a:r>
            <a:endParaRPr lang="es-ES" sz="3200">
              <a:solidFill>
                <a:srgbClr val="66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9194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14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052513"/>
            <a:ext cx="5761037" cy="543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858838" y="152400"/>
            <a:ext cx="744696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3200"/>
              <a:t>El “dogma” central revisado </a:t>
            </a:r>
          </a:p>
          <a:p>
            <a:endParaRPr lang="es-ES" sz="3200"/>
          </a:p>
        </p:txBody>
      </p:sp>
    </p:spTree>
    <p:extLst>
      <p:ext uri="{BB962C8B-B14F-4D97-AF65-F5344CB8AC3E}">
        <p14:creationId xmlns:p14="http://schemas.microsoft.com/office/powerpoint/2010/main" val="3843130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0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3" name="Rectangle 3"/>
          <p:cNvSpPr>
            <a:spLocks noChangeArrowheads="1"/>
          </p:cNvSpPr>
          <p:nvPr/>
        </p:nvSpPr>
        <p:spPr bwMode="auto">
          <a:xfrm>
            <a:off x="858838" y="152400"/>
            <a:ext cx="7446962" cy="5794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320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RNA World </a:t>
            </a:r>
            <a:endParaRPr lang="es-ES" sz="3200">
              <a:solidFill>
                <a:srgbClr val="66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505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5" b="6302"/>
          <a:stretch>
            <a:fillRect/>
          </a:stretch>
        </p:blipFill>
        <p:spPr bwMode="auto">
          <a:xfrm>
            <a:off x="395288" y="814388"/>
            <a:ext cx="856615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508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http://biologialmango.metropoliglobal.com/Imagenes/gene6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908050"/>
            <a:ext cx="7848600" cy="540385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858838" y="152400"/>
            <a:ext cx="744696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3200"/>
              <a:t>RNA vs DNA </a:t>
            </a:r>
          </a:p>
          <a:p>
            <a:endParaRPr lang="es-ES" sz="3200"/>
          </a:p>
        </p:txBody>
      </p:sp>
    </p:spTree>
    <p:extLst>
      <p:ext uri="{BB962C8B-B14F-4D97-AF65-F5344CB8AC3E}">
        <p14:creationId xmlns:p14="http://schemas.microsoft.com/office/powerpoint/2010/main" val="4118491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Videos de </a:t>
            </a:r>
            <a:r>
              <a:rPr lang="en-US" dirty="0" err="1" smtClean="0"/>
              <a:t>Procariotas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Replicación</a:t>
            </a:r>
            <a:endParaRPr lang="en-US" dirty="0" smtClean="0"/>
          </a:p>
          <a:p>
            <a:r>
              <a:rPr lang="en-US" dirty="0" err="1" smtClean="0"/>
              <a:t>Transcripción</a:t>
            </a:r>
            <a:endParaRPr lang="en-US" dirty="0" smtClean="0"/>
          </a:p>
          <a:p>
            <a:r>
              <a:rPr lang="en-US" dirty="0" err="1" smtClean="0"/>
              <a:t>Traducción</a:t>
            </a:r>
            <a:endParaRPr lang="en-US" dirty="0" smtClean="0"/>
          </a:p>
          <a:p>
            <a:pPr lvl="1"/>
            <a:r>
              <a:rPr lang="en-US" dirty="0" smtClean="0">
                <a:hlinkClick r:id="rId2"/>
              </a:rPr>
              <a:t>http://1biotecnologia.weebly.com/videos.html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1401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Replicación de AND en Procariotas</a:t>
            </a:r>
            <a:endParaRPr lang="es-P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19200"/>
            <a:ext cx="7514303" cy="5257800"/>
          </a:xfrm>
        </p:spPr>
      </p:pic>
    </p:spTree>
    <p:extLst>
      <p:ext uri="{BB962C8B-B14F-4D97-AF65-F5344CB8AC3E}">
        <p14:creationId xmlns:p14="http://schemas.microsoft.com/office/powerpoint/2010/main" val="88796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96" y="533400"/>
            <a:ext cx="8149233" cy="5943600"/>
          </a:xfrm>
        </p:spPr>
      </p:pic>
    </p:spTree>
    <p:extLst>
      <p:ext uri="{BB962C8B-B14F-4D97-AF65-F5344CB8AC3E}">
        <p14:creationId xmlns:p14="http://schemas.microsoft.com/office/powerpoint/2010/main" val="56534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2- Bidireccional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000" dirty="0"/>
              <a:t>En las bacterias existe un solo origen de replicación, denominado Ori C y, a partir de este único punto de origen, la replicación progresa en dos direcciones</a:t>
            </a:r>
            <a:endParaRPr lang="en-US" sz="2000" dirty="0"/>
          </a:p>
        </p:txBody>
      </p:sp>
      <p:pic>
        <p:nvPicPr>
          <p:cNvPr id="2050" name="Picture 2" descr="http://www.ucm.es/info/genetica/grupod/Replicacion/bidi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19400"/>
            <a:ext cx="6970718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44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"/>
            <a:ext cx="8590500" cy="6324600"/>
          </a:xfrm>
        </p:spPr>
      </p:pic>
    </p:spTree>
    <p:extLst>
      <p:ext uri="{BB962C8B-B14F-4D97-AF65-F5344CB8AC3E}">
        <p14:creationId xmlns:p14="http://schemas.microsoft.com/office/powerpoint/2010/main" val="105883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3400"/>
            <a:ext cx="7959907" cy="5949830"/>
          </a:xfrm>
        </p:spPr>
      </p:pic>
    </p:spTree>
    <p:extLst>
      <p:ext uri="{BB962C8B-B14F-4D97-AF65-F5344CB8AC3E}">
        <p14:creationId xmlns:p14="http://schemas.microsoft.com/office/powerpoint/2010/main" val="362871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57200"/>
            <a:ext cx="7696200" cy="6075949"/>
          </a:xfrm>
        </p:spPr>
      </p:pic>
    </p:spTree>
    <p:extLst>
      <p:ext uri="{BB962C8B-B14F-4D97-AF65-F5344CB8AC3E}">
        <p14:creationId xmlns:p14="http://schemas.microsoft.com/office/powerpoint/2010/main" val="301590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590</Words>
  <Application>Microsoft Office PowerPoint</Application>
  <PresentationFormat>On-screen Show (4:3)</PresentationFormat>
  <Paragraphs>122</Paragraphs>
  <Slides>30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Adobe Photoshop Image</vt:lpstr>
      <vt:lpstr>Replicación, Transcripción y Traducción en Procariota </vt:lpstr>
      <vt:lpstr>PowerPoint Presentation</vt:lpstr>
      <vt:lpstr>PowerPoint Presentation</vt:lpstr>
      <vt:lpstr>Replicación de AND en Procariotas</vt:lpstr>
      <vt:lpstr>PowerPoint Presentation</vt:lpstr>
      <vt:lpstr>2- Bidireccional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TRANSCRIPCIÓN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Diferencias eucariotas - procariotas </vt:lpstr>
      <vt:lpstr>Diferencias eucariotas - procariotas </vt:lpstr>
      <vt:lpstr>PowerPoint Presentation</vt:lpstr>
      <vt:lpstr>PowerPoint Presentation</vt:lpstr>
      <vt:lpstr>PowerPoint Presentation</vt:lpstr>
      <vt:lpstr>Videos de Procariotas </vt:lpstr>
    </vt:vector>
  </TitlesOfParts>
  <Company>PUCPR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Replicación, Transcripción y Traducción en Procariota</dc:title>
  <dc:creator>Cabello Schomburg Javier A.</dc:creator>
  <cp:lastModifiedBy>Cabello Schomburg Javier A.</cp:lastModifiedBy>
  <cp:revision>6</cp:revision>
  <dcterms:created xsi:type="dcterms:W3CDTF">2012-02-27T20:58:31Z</dcterms:created>
  <dcterms:modified xsi:type="dcterms:W3CDTF">2012-02-27T22:15:42Z</dcterms:modified>
</cp:coreProperties>
</file>